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2"/>
  </p:notesMasterIdLst>
  <p:sldIdLst>
    <p:sldId id="256" r:id="rId2"/>
    <p:sldId id="302" r:id="rId3"/>
    <p:sldId id="260" r:id="rId4"/>
    <p:sldId id="261" r:id="rId5"/>
    <p:sldId id="305" r:id="rId6"/>
    <p:sldId id="299" r:id="rId7"/>
    <p:sldId id="301" r:id="rId8"/>
    <p:sldId id="317" r:id="rId9"/>
    <p:sldId id="259" r:id="rId10"/>
    <p:sldId id="307" r:id="rId11"/>
    <p:sldId id="306" r:id="rId12"/>
    <p:sldId id="308" r:id="rId13"/>
    <p:sldId id="303" r:id="rId14"/>
    <p:sldId id="310" r:id="rId15"/>
    <p:sldId id="304" r:id="rId16"/>
    <p:sldId id="316" r:id="rId17"/>
    <p:sldId id="318" r:id="rId18"/>
    <p:sldId id="319" r:id="rId19"/>
    <p:sldId id="309" r:id="rId20"/>
    <p:sldId id="297" r:id="rId21"/>
    <p:sldId id="321" r:id="rId22"/>
    <p:sldId id="313" r:id="rId23"/>
    <p:sldId id="315" r:id="rId24"/>
    <p:sldId id="323" r:id="rId25"/>
    <p:sldId id="324" r:id="rId26"/>
    <p:sldId id="325" r:id="rId27"/>
    <p:sldId id="326" r:id="rId28"/>
    <p:sldId id="327" r:id="rId29"/>
    <p:sldId id="329" r:id="rId30"/>
    <p:sldId id="347" r:id="rId31"/>
    <p:sldId id="330" r:id="rId32"/>
    <p:sldId id="339" r:id="rId33"/>
    <p:sldId id="348" r:id="rId34"/>
    <p:sldId id="341" r:id="rId35"/>
    <p:sldId id="342" r:id="rId36"/>
    <p:sldId id="349" r:id="rId37"/>
    <p:sldId id="343" r:id="rId38"/>
    <p:sldId id="350" r:id="rId39"/>
    <p:sldId id="351" r:id="rId40"/>
    <p:sldId id="345" r:id="rId41"/>
    <p:sldId id="352" r:id="rId42"/>
    <p:sldId id="354" r:id="rId43"/>
    <p:sldId id="353" r:id="rId44"/>
    <p:sldId id="356" r:id="rId45"/>
    <p:sldId id="358" r:id="rId46"/>
    <p:sldId id="359" r:id="rId47"/>
    <p:sldId id="357" r:id="rId48"/>
    <p:sldId id="360" r:id="rId49"/>
    <p:sldId id="363" r:id="rId50"/>
    <p:sldId id="364" r:id="rId51"/>
    <p:sldId id="365" r:id="rId52"/>
    <p:sldId id="366" r:id="rId53"/>
    <p:sldId id="368" r:id="rId54"/>
    <p:sldId id="371" r:id="rId55"/>
    <p:sldId id="369" r:id="rId56"/>
    <p:sldId id="370" r:id="rId57"/>
    <p:sldId id="372" r:id="rId58"/>
    <p:sldId id="373" r:id="rId59"/>
    <p:sldId id="374" r:id="rId60"/>
    <p:sldId id="375" r:id="rId61"/>
    <p:sldId id="377" r:id="rId62"/>
    <p:sldId id="376" r:id="rId63"/>
    <p:sldId id="378" r:id="rId64"/>
    <p:sldId id="380" r:id="rId65"/>
    <p:sldId id="381" r:id="rId66"/>
    <p:sldId id="382" r:id="rId67"/>
    <p:sldId id="320" r:id="rId68"/>
    <p:sldId id="383" r:id="rId69"/>
    <p:sldId id="346" r:id="rId70"/>
    <p:sldId id="384" r:id="rId71"/>
  </p:sldIdLst>
  <p:sldSz cx="9144000" cy="5143500" type="screen16x9"/>
  <p:notesSz cx="6858000" cy="9144000"/>
  <p:embeddedFontLst>
    <p:embeddedFont>
      <p:font typeface="Bebas Neue" panose="020B0606020202050201" pitchFamily="34" charset="0"/>
      <p:regular r:id="rId73"/>
    </p:embeddedFont>
    <p:embeddedFont>
      <p:font typeface="Calibri" panose="020F0502020204030204" pitchFamily="34" charset="0"/>
      <p:regular r:id="rId74"/>
      <p:bold r:id="rId75"/>
      <p:italic r:id="rId76"/>
      <p:boldItalic r:id="rId77"/>
    </p:embeddedFont>
    <p:embeddedFont>
      <p:font typeface="Manrope" panose="020B0604020202020204" charset="0"/>
      <p:regular r:id="rId78"/>
      <p:bold r:id="rId79"/>
    </p:embeddedFont>
    <p:embeddedFont>
      <p:font typeface="Nunito Light" pitchFamily="2" charset="0"/>
      <p:regular r:id="rId80"/>
      <p:italic r:id="rId81"/>
    </p:embeddedFont>
    <p:embeddedFont>
      <p:font typeface="Roboto Serif" panose="020B0604020202020204" charset="0"/>
      <p:regular r:id="rId82"/>
      <p:bold r:id="rId83"/>
      <p:italic r:id="rId84"/>
      <p:boldItalic r:id="rId85"/>
    </p:embeddedFont>
    <p:embeddedFont>
      <p:font typeface="Roboto Serif ExtraBold" panose="020B0604020202020204" charset="0"/>
      <p:bold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C422A-35C7-4E3F-ACCF-2DF7CA1F649B}" v="187" dt="2023-05-25T07:08:15.899"/>
  </p1510:revLst>
</p1510:revInfo>
</file>

<file path=ppt/tableStyles.xml><?xml version="1.0" encoding="utf-8"?>
<a:tblStyleLst xmlns:a="http://schemas.openxmlformats.org/drawingml/2006/main" def="{3D375D67-37FB-4310-B69C-1DF287BF9757}">
  <a:tblStyle styleId="{3D375D67-37FB-4310-B69C-1DF287BF97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6845C3-96BB-48C0-B20F-5A1265B3491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2308" autoAdjust="0"/>
  </p:normalViewPr>
  <p:slideViewPr>
    <p:cSldViewPr snapToGrid="0">
      <p:cViewPr varScale="1">
        <p:scale>
          <a:sx n="71" d="100"/>
          <a:sy n="71" d="100"/>
        </p:scale>
        <p:origin x="1176"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Ngọc Huyền" userId="afd22089-9d0c-4b0a-bc03-a007129216f6" providerId="ADAL" clId="{2A3C422A-35C7-4E3F-ACCF-2DF7CA1F649B}"/>
    <pc:docChg chg="undo custSel modSld sldOrd">
      <pc:chgData name="Nguyễn Ngọc Huyền" userId="afd22089-9d0c-4b0a-bc03-a007129216f6" providerId="ADAL" clId="{2A3C422A-35C7-4E3F-ACCF-2DF7CA1F649B}" dt="2023-05-25T07:33:56.337" v="591" actId="20577"/>
      <pc:docMkLst>
        <pc:docMk/>
      </pc:docMkLst>
      <pc:sldChg chg="modSp mod">
        <pc:chgData name="Nguyễn Ngọc Huyền" userId="afd22089-9d0c-4b0a-bc03-a007129216f6" providerId="ADAL" clId="{2A3C422A-35C7-4E3F-ACCF-2DF7CA1F649B}" dt="2023-05-25T07:04:58.826" v="458" actId="1076"/>
        <pc:sldMkLst>
          <pc:docMk/>
          <pc:sldMk cId="0" sldId="256"/>
        </pc:sldMkLst>
        <pc:spChg chg="mod">
          <ac:chgData name="Nguyễn Ngọc Huyền" userId="afd22089-9d0c-4b0a-bc03-a007129216f6" providerId="ADAL" clId="{2A3C422A-35C7-4E3F-ACCF-2DF7CA1F649B}" dt="2023-05-25T07:04:58.826" v="458" actId="1076"/>
          <ac:spMkLst>
            <pc:docMk/>
            <pc:sldMk cId="0" sldId="256"/>
            <ac:spMk id="3" creationId="{8A79F6DC-2AE2-2621-EFD3-5A3188E077EF}"/>
          </ac:spMkLst>
        </pc:spChg>
      </pc:sldChg>
      <pc:sldChg chg="modSp mod">
        <pc:chgData name="Nguyễn Ngọc Huyền" userId="afd22089-9d0c-4b0a-bc03-a007129216f6" providerId="ADAL" clId="{2A3C422A-35C7-4E3F-ACCF-2DF7CA1F649B}" dt="2023-05-25T02:25:25.980" v="379" actId="14100"/>
        <pc:sldMkLst>
          <pc:docMk/>
          <pc:sldMk cId="0" sldId="259"/>
        </pc:sldMkLst>
        <pc:spChg chg="mod">
          <ac:chgData name="Nguyễn Ngọc Huyền" userId="afd22089-9d0c-4b0a-bc03-a007129216f6" providerId="ADAL" clId="{2A3C422A-35C7-4E3F-ACCF-2DF7CA1F649B}" dt="2023-05-25T02:25:25.980" v="379" actId="14100"/>
          <ac:spMkLst>
            <pc:docMk/>
            <pc:sldMk cId="0" sldId="259"/>
            <ac:spMk id="1176" creationId="{00000000-0000-0000-0000-000000000000}"/>
          </ac:spMkLst>
        </pc:spChg>
        <pc:spChg chg="mod">
          <ac:chgData name="Nguyễn Ngọc Huyền" userId="afd22089-9d0c-4b0a-bc03-a007129216f6" providerId="ADAL" clId="{2A3C422A-35C7-4E3F-ACCF-2DF7CA1F649B}" dt="2023-05-25T02:23:29.327" v="378" actId="20577"/>
          <ac:spMkLst>
            <pc:docMk/>
            <pc:sldMk cId="0" sldId="259"/>
            <ac:spMk id="1177" creationId="{00000000-0000-0000-0000-000000000000}"/>
          </ac:spMkLst>
        </pc:spChg>
      </pc:sldChg>
      <pc:sldChg chg="addSp delSp modSp mod">
        <pc:chgData name="Nguyễn Ngọc Huyền" userId="afd22089-9d0c-4b0a-bc03-a007129216f6" providerId="ADAL" clId="{2A3C422A-35C7-4E3F-ACCF-2DF7CA1F649B}" dt="2023-05-25T07:27:23.774" v="486" actId="1076"/>
        <pc:sldMkLst>
          <pc:docMk/>
          <pc:sldMk cId="0" sldId="261"/>
        </pc:sldMkLst>
        <pc:spChg chg="add del mod">
          <ac:chgData name="Nguyễn Ngọc Huyền" userId="afd22089-9d0c-4b0a-bc03-a007129216f6" providerId="ADAL" clId="{2A3C422A-35C7-4E3F-ACCF-2DF7CA1F649B}" dt="2023-05-25T06:55:19.225" v="435" actId="478"/>
          <ac:spMkLst>
            <pc:docMk/>
            <pc:sldMk cId="0" sldId="261"/>
            <ac:spMk id="3" creationId="{32FABC4F-E5D7-7BB8-C45F-19D9CFC03D1A}"/>
          </ac:spMkLst>
        </pc:spChg>
        <pc:spChg chg="mod">
          <ac:chgData name="Nguyễn Ngọc Huyền" userId="afd22089-9d0c-4b0a-bc03-a007129216f6" providerId="ADAL" clId="{2A3C422A-35C7-4E3F-ACCF-2DF7CA1F649B}" dt="2023-05-25T07:26:22.816" v="485" actId="1076"/>
          <ac:spMkLst>
            <pc:docMk/>
            <pc:sldMk cId="0" sldId="261"/>
            <ac:spMk id="4" creationId="{9A2CF4B2-C45A-1329-79F9-D862192F4CD5}"/>
          </ac:spMkLst>
        </pc:spChg>
        <pc:spChg chg="mod">
          <ac:chgData name="Nguyễn Ngọc Huyền" userId="afd22089-9d0c-4b0a-bc03-a007129216f6" providerId="ADAL" clId="{2A3C422A-35C7-4E3F-ACCF-2DF7CA1F649B}" dt="2023-05-25T07:27:23.774" v="486" actId="1076"/>
          <ac:spMkLst>
            <pc:docMk/>
            <pc:sldMk cId="0" sldId="261"/>
            <ac:spMk id="11" creationId="{E50A633E-C776-A6F7-E6AF-50DF8277B27A}"/>
          </ac:spMkLst>
        </pc:spChg>
        <pc:spChg chg="del">
          <ac:chgData name="Nguyễn Ngọc Huyền" userId="afd22089-9d0c-4b0a-bc03-a007129216f6" providerId="ADAL" clId="{2A3C422A-35C7-4E3F-ACCF-2DF7CA1F649B}" dt="2023-05-25T06:55:17.350" v="434" actId="478"/>
          <ac:spMkLst>
            <pc:docMk/>
            <pc:sldMk cId="0" sldId="261"/>
            <ac:spMk id="1193" creationId="{00000000-0000-0000-0000-000000000000}"/>
          </ac:spMkLst>
        </pc:spChg>
        <pc:spChg chg="mod">
          <ac:chgData name="Nguyễn Ngọc Huyền" userId="afd22089-9d0c-4b0a-bc03-a007129216f6" providerId="ADAL" clId="{2A3C422A-35C7-4E3F-ACCF-2DF7CA1F649B}" dt="2023-05-25T07:06:38.618" v="459" actId="14100"/>
          <ac:spMkLst>
            <pc:docMk/>
            <pc:sldMk cId="0" sldId="261"/>
            <ac:spMk id="1195" creationId="{00000000-0000-0000-0000-000000000000}"/>
          </ac:spMkLst>
        </pc:spChg>
        <pc:spChg chg="mod">
          <ac:chgData name="Nguyễn Ngọc Huyền" userId="afd22089-9d0c-4b0a-bc03-a007129216f6" providerId="ADAL" clId="{2A3C422A-35C7-4E3F-ACCF-2DF7CA1F649B}" dt="2023-05-25T07:24:16.374" v="483" actId="1076"/>
          <ac:spMkLst>
            <pc:docMk/>
            <pc:sldMk cId="0" sldId="261"/>
            <ac:spMk id="1196" creationId="{00000000-0000-0000-0000-000000000000}"/>
          </ac:spMkLst>
        </pc:spChg>
      </pc:sldChg>
      <pc:sldChg chg="modSp mod">
        <pc:chgData name="Nguyễn Ngọc Huyền" userId="afd22089-9d0c-4b0a-bc03-a007129216f6" providerId="ADAL" clId="{2A3C422A-35C7-4E3F-ACCF-2DF7CA1F649B}" dt="2023-05-25T06:59:29.257" v="443" actId="1076"/>
        <pc:sldMkLst>
          <pc:docMk/>
          <pc:sldMk cId="2222097225" sldId="297"/>
        </pc:sldMkLst>
        <pc:picChg chg="mod">
          <ac:chgData name="Nguyễn Ngọc Huyền" userId="afd22089-9d0c-4b0a-bc03-a007129216f6" providerId="ADAL" clId="{2A3C422A-35C7-4E3F-ACCF-2DF7CA1F649B}" dt="2023-05-25T06:59:29.257" v="443" actId="1076"/>
          <ac:picMkLst>
            <pc:docMk/>
            <pc:sldMk cId="2222097225" sldId="297"/>
            <ac:picMk id="8" creationId="{0DC4226E-1802-1E9F-341F-912FAE4038B6}"/>
          </ac:picMkLst>
        </pc:picChg>
      </pc:sldChg>
      <pc:sldChg chg="modSp mod">
        <pc:chgData name="Nguyễn Ngọc Huyền" userId="afd22089-9d0c-4b0a-bc03-a007129216f6" providerId="ADAL" clId="{2A3C422A-35C7-4E3F-ACCF-2DF7CA1F649B}" dt="2023-05-25T07:27:43.175" v="488" actId="14100"/>
        <pc:sldMkLst>
          <pc:docMk/>
          <pc:sldMk cId="2926422345" sldId="299"/>
        </pc:sldMkLst>
        <pc:spChg chg="mod">
          <ac:chgData name="Nguyễn Ngọc Huyền" userId="afd22089-9d0c-4b0a-bc03-a007129216f6" providerId="ADAL" clId="{2A3C422A-35C7-4E3F-ACCF-2DF7CA1F649B}" dt="2023-05-18T07:50:31.029" v="105" actId="1076"/>
          <ac:spMkLst>
            <pc:docMk/>
            <pc:sldMk cId="2926422345" sldId="299"/>
            <ac:spMk id="9" creationId="{6290FDFC-776D-C302-125D-1FB70D19B8EF}"/>
          </ac:spMkLst>
        </pc:spChg>
        <pc:spChg chg="mod">
          <ac:chgData name="Nguyễn Ngọc Huyền" userId="afd22089-9d0c-4b0a-bc03-a007129216f6" providerId="ADAL" clId="{2A3C422A-35C7-4E3F-ACCF-2DF7CA1F649B}" dt="2023-05-25T07:27:43.175" v="488" actId="14100"/>
          <ac:spMkLst>
            <pc:docMk/>
            <pc:sldMk cId="2926422345" sldId="299"/>
            <ac:spMk id="1141" creationId="{00000000-0000-0000-0000-000000000000}"/>
          </ac:spMkLst>
        </pc:spChg>
      </pc:sldChg>
      <pc:sldChg chg="addSp delSp modSp mod">
        <pc:chgData name="Nguyễn Ngọc Huyền" userId="afd22089-9d0c-4b0a-bc03-a007129216f6" providerId="ADAL" clId="{2A3C422A-35C7-4E3F-ACCF-2DF7CA1F649B}" dt="2023-05-18T08:23:04.826" v="163" actId="14100"/>
        <pc:sldMkLst>
          <pc:docMk/>
          <pc:sldMk cId="1444413633" sldId="301"/>
        </pc:sldMkLst>
        <pc:spChg chg="mod">
          <ac:chgData name="Nguyễn Ngọc Huyền" userId="afd22089-9d0c-4b0a-bc03-a007129216f6" providerId="ADAL" clId="{2A3C422A-35C7-4E3F-ACCF-2DF7CA1F649B}" dt="2023-05-18T08:23:04.826" v="163" actId="14100"/>
          <ac:spMkLst>
            <pc:docMk/>
            <pc:sldMk cId="1444413633" sldId="301"/>
            <ac:spMk id="7" creationId="{05E28292-5870-0634-6EB3-3741C400889E}"/>
          </ac:spMkLst>
        </pc:spChg>
        <pc:picChg chg="add mod">
          <ac:chgData name="Nguyễn Ngọc Huyền" userId="afd22089-9d0c-4b0a-bc03-a007129216f6" providerId="ADAL" clId="{2A3C422A-35C7-4E3F-ACCF-2DF7CA1F649B}" dt="2023-05-18T08:23:03.182" v="162" actId="14100"/>
          <ac:picMkLst>
            <pc:docMk/>
            <pc:sldMk cId="1444413633" sldId="301"/>
            <ac:picMk id="3" creationId="{F4CAFECF-6CBF-4888-82BC-104E09A40AAA}"/>
          </ac:picMkLst>
        </pc:picChg>
        <pc:picChg chg="del">
          <ac:chgData name="Nguyễn Ngọc Huyền" userId="afd22089-9d0c-4b0a-bc03-a007129216f6" providerId="ADAL" clId="{2A3C422A-35C7-4E3F-ACCF-2DF7CA1F649B}" dt="2023-05-18T08:22:45.181" v="153" actId="478"/>
          <ac:picMkLst>
            <pc:docMk/>
            <pc:sldMk cId="1444413633" sldId="301"/>
            <ac:picMk id="6" creationId="{A453EE58-46B2-333C-3B77-2AEA64B4B392}"/>
          </ac:picMkLst>
        </pc:picChg>
      </pc:sldChg>
      <pc:sldChg chg="modSp mod">
        <pc:chgData name="Nguyễn Ngọc Huyền" userId="afd22089-9d0c-4b0a-bc03-a007129216f6" providerId="ADAL" clId="{2A3C422A-35C7-4E3F-ACCF-2DF7CA1F649B}" dt="2023-05-25T07:29:24.533" v="508" actId="20577"/>
        <pc:sldMkLst>
          <pc:docMk/>
          <pc:sldMk cId="4035472366" sldId="302"/>
        </pc:sldMkLst>
        <pc:spChg chg="mod">
          <ac:chgData name="Nguyễn Ngọc Huyền" userId="afd22089-9d0c-4b0a-bc03-a007129216f6" providerId="ADAL" clId="{2A3C422A-35C7-4E3F-ACCF-2DF7CA1F649B}" dt="2023-05-25T07:29:24.533" v="508" actId="20577"/>
          <ac:spMkLst>
            <pc:docMk/>
            <pc:sldMk cId="4035472366" sldId="302"/>
            <ac:spMk id="1988" creationId="{00000000-0000-0000-0000-000000000000}"/>
          </ac:spMkLst>
        </pc:spChg>
      </pc:sldChg>
      <pc:sldChg chg="addSp delSp modSp mod">
        <pc:chgData name="Nguyễn Ngọc Huyền" userId="afd22089-9d0c-4b0a-bc03-a007129216f6" providerId="ADAL" clId="{2A3C422A-35C7-4E3F-ACCF-2DF7CA1F649B}" dt="2023-05-25T02:30:26.851" v="391" actId="14100"/>
        <pc:sldMkLst>
          <pc:docMk/>
          <pc:sldMk cId="2336350132" sldId="303"/>
        </pc:sldMkLst>
        <pc:spChg chg="mod">
          <ac:chgData name="Nguyễn Ngọc Huyền" userId="afd22089-9d0c-4b0a-bc03-a007129216f6" providerId="ADAL" clId="{2A3C422A-35C7-4E3F-ACCF-2DF7CA1F649B}" dt="2023-05-25T02:30:18.332" v="387" actId="1076"/>
          <ac:spMkLst>
            <pc:docMk/>
            <pc:sldMk cId="2336350132" sldId="303"/>
            <ac:spMk id="7" creationId="{05E28292-5870-0634-6EB3-3741C400889E}"/>
          </ac:spMkLst>
        </pc:spChg>
        <pc:picChg chg="add del mod">
          <ac:chgData name="Nguyễn Ngọc Huyền" userId="afd22089-9d0c-4b0a-bc03-a007129216f6" providerId="ADAL" clId="{2A3C422A-35C7-4E3F-ACCF-2DF7CA1F649B}" dt="2023-05-18T08:16:27.469" v="114"/>
          <ac:picMkLst>
            <pc:docMk/>
            <pc:sldMk cId="2336350132" sldId="303"/>
            <ac:picMk id="3" creationId="{FB6B61EA-CA74-6878-B423-6CC1F252A433}"/>
          </ac:picMkLst>
        </pc:picChg>
        <pc:picChg chg="add mod modCrop">
          <ac:chgData name="Nguyễn Ngọc Huyền" userId="afd22089-9d0c-4b0a-bc03-a007129216f6" providerId="ADAL" clId="{2A3C422A-35C7-4E3F-ACCF-2DF7CA1F649B}" dt="2023-05-25T02:30:26.851" v="391" actId="14100"/>
          <ac:picMkLst>
            <pc:docMk/>
            <pc:sldMk cId="2336350132" sldId="303"/>
            <ac:picMk id="5" creationId="{10754B17-9AD2-3BF3-92FB-579A3E348CCE}"/>
          </ac:picMkLst>
        </pc:picChg>
        <pc:picChg chg="del">
          <ac:chgData name="Nguyễn Ngọc Huyền" userId="afd22089-9d0c-4b0a-bc03-a007129216f6" providerId="ADAL" clId="{2A3C422A-35C7-4E3F-ACCF-2DF7CA1F649B}" dt="2023-05-18T08:16:21.663" v="109" actId="478"/>
          <ac:picMkLst>
            <pc:docMk/>
            <pc:sldMk cId="2336350132" sldId="303"/>
            <ac:picMk id="12" creationId="{7159E988-9BC9-C4E2-F5FD-2E4E8637671E}"/>
          </ac:picMkLst>
        </pc:picChg>
      </pc:sldChg>
      <pc:sldChg chg="modSp mod">
        <pc:chgData name="Nguyễn Ngọc Huyền" userId="afd22089-9d0c-4b0a-bc03-a007129216f6" providerId="ADAL" clId="{2A3C422A-35C7-4E3F-ACCF-2DF7CA1F649B}" dt="2023-05-25T06:59:17.688" v="442" actId="20577"/>
        <pc:sldMkLst>
          <pc:docMk/>
          <pc:sldMk cId="1388630308" sldId="304"/>
        </pc:sldMkLst>
        <pc:spChg chg="mod">
          <ac:chgData name="Nguyễn Ngọc Huyền" userId="afd22089-9d0c-4b0a-bc03-a007129216f6" providerId="ADAL" clId="{2A3C422A-35C7-4E3F-ACCF-2DF7CA1F649B}" dt="2023-05-25T06:59:17.688" v="442" actId="20577"/>
          <ac:spMkLst>
            <pc:docMk/>
            <pc:sldMk cId="1388630308" sldId="304"/>
            <ac:spMk id="7" creationId="{05E28292-5870-0634-6EB3-3741C400889E}"/>
          </ac:spMkLst>
        </pc:spChg>
      </pc:sldChg>
      <pc:sldChg chg="modSp mod">
        <pc:chgData name="Nguyễn Ngọc Huyền" userId="afd22089-9d0c-4b0a-bc03-a007129216f6" providerId="ADAL" clId="{2A3C422A-35C7-4E3F-ACCF-2DF7CA1F649B}" dt="2023-05-25T07:15:58.235" v="480" actId="1076"/>
        <pc:sldMkLst>
          <pc:docMk/>
          <pc:sldMk cId="256845970" sldId="306"/>
        </pc:sldMkLst>
        <pc:spChg chg="mod">
          <ac:chgData name="Nguyễn Ngọc Huyền" userId="afd22089-9d0c-4b0a-bc03-a007129216f6" providerId="ADAL" clId="{2A3C422A-35C7-4E3F-ACCF-2DF7CA1F649B}" dt="2023-05-25T07:15:58.235" v="480" actId="1076"/>
          <ac:spMkLst>
            <pc:docMk/>
            <pc:sldMk cId="256845970" sldId="306"/>
            <ac:spMk id="1177" creationId="{00000000-0000-0000-0000-000000000000}"/>
          </ac:spMkLst>
        </pc:spChg>
      </pc:sldChg>
      <pc:sldChg chg="modSp mod modAnim">
        <pc:chgData name="Nguyễn Ngọc Huyền" userId="afd22089-9d0c-4b0a-bc03-a007129216f6" providerId="ADAL" clId="{2A3C422A-35C7-4E3F-ACCF-2DF7CA1F649B}" dt="2023-05-25T02:29:45.240" v="386" actId="1076"/>
        <pc:sldMkLst>
          <pc:docMk/>
          <pc:sldMk cId="898388356" sldId="307"/>
        </pc:sldMkLst>
        <pc:spChg chg="mod">
          <ac:chgData name="Nguyễn Ngọc Huyền" userId="afd22089-9d0c-4b0a-bc03-a007129216f6" providerId="ADAL" clId="{2A3C422A-35C7-4E3F-ACCF-2DF7CA1F649B}" dt="2023-05-25T02:29:42.047" v="385" actId="1076"/>
          <ac:spMkLst>
            <pc:docMk/>
            <pc:sldMk cId="898388356" sldId="307"/>
            <ac:spMk id="1176" creationId="{00000000-0000-0000-0000-000000000000}"/>
          </ac:spMkLst>
        </pc:spChg>
        <pc:spChg chg="mod">
          <ac:chgData name="Nguyễn Ngọc Huyền" userId="afd22089-9d0c-4b0a-bc03-a007129216f6" providerId="ADAL" clId="{2A3C422A-35C7-4E3F-ACCF-2DF7CA1F649B}" dt="2023-05-25T02:29:45.240" v="386" actId="1076"/>
          <ac:spMkLst>
            <pc:docMk/>
            <pc:sldMk cId="898388356" sldId="307"/>
            <ac:spMk id="1177" creationId="{00000000-0000-0000-0000-000000000000}"/>
          </ac:spMkLst>
        </pc:spChg>
      </pc:sldChg>
      <pc:sldChg chg="modSp mod">
        <pc:chgData name="Nguyễn Ngọc Huyền" userId="afd22089-9d0c-4b0a-bc03-a007129216f6" providerId="ADAL" clId="{2A3C422A-35C7-4E3F-ACCF-2DF7CA1F649B}" dt="2023-05-25T07:33:56.337" v="591" actId="20577"/>
        <pc:sldMkLst>
          <pc:docMk/>
          <pc:sldMk cId="251658267" sldId="308"/>
        </pc:sldMkLst>
        <pc:spChg chg="mod">
          <ac:chgData name="Nguyễn Ngọc Huyền" userId="afd22089-9d0c-4b0a-bc03-a007129216f6" providerId="ADAL" clId="{2A3C422A-35C7-4E3F-ACCF-2DF7CA1F649B}" dt="2023-05-25T07:33:49.889" v="565" actId="1076"/>
          <ac:spMkLst>
            <pc:docMk/>
            <pc:sldMk cId="251658267" sldId="308"/>
            <ac:spMk id="1176" creationId="{00000000-0000-0000-0000-000000000000}"/>
          </ac:spMkLst>
        </pc:spChg>
        <pc:spChg chg="mod">
          <ac:chgData name="Nguyễn Ngọc Huyền" userId="afd22089-9d0c-4b0a-bc03-a007129216f6" providerId="ADAL" clId="{2A3C422A-35C7-4E3F-ACCF-2DF7CA1F649B}" dt="2023-05-25T07:33:56.337" v="591" actId="20577"/>
          <ac:spMkLst>
            <pc:docMk/>
            <pc:sldMk cId="251658267" sldId="308"/>
            <ac:spMk id="1177" creationId="{00000000-0000-0000-0000-000000000000}"/>
          </ac:spMkLst>
        </pc:spChg>
      </pc:sldChg>
      <pc:sldChg chg="addSp delSp modSp mod">
        <pc:chgData name="Nguyễn Ngọc Huyền" userId="afd22089-9d0c-4b0a-bc03-a007129216f6" providerId="ADAL" clId="{2A3C422A-35C7-4E3F-ACCF-2DF7CA1F649B}" dt="2023-05-25T06:56:35.656" v="439" actId="1076"/>
        <pc:sldMkLst>
          <pc:docMk/>
          <pc:sldMk cId="3680756470" sldId="309"/>
        </pc:sldMkLst>
        <pc:spChg chg="add del mod">
          <ac:chgData name="Nguyễn Ngọc Huyền" userId="afd22089-9d0c-4b0a-bc03-a007129216f6" providerId="ADAL" clId="{2A3C422A-35C7-4E3F-ACCF-2DF7CA1F649B}" dt="2023-05-23T00:15:50.380" v="225" actId="478"/>
          <ac:spMkLst>
            <pc:docMk/>
            <pc:sldMk cId="3680756470" sldId="309"/>
            <ac:spMk id="3" creationId="{BDDE111F-1287-9299-BC68-574AA835ED54}"/>
          </ac:spMkLst>
        </pc:spChg>
        <pc:spChg chg="mod">
          <ac:chgData name="Nguyễn Ngọc Huyền" userId="afd22089-9d0c-4b0a-bc03-a007129216f6" providerId="ADAL" clId="{2A3C422A-35C7-4E3F-ACCF-2DF7CA1F649B}" dt="2023-05-25T06:56:35.656" v="439" actId="1076"/>
          <ac:spMkLst>
            <pc:docMk/>
            <pc:sldMk cId="3680756470" sldId="309"/>
            <ac:spMk id="1176" creationId="{00000000-0000-0000-0000-000000000000}"/>
          </ac:spMkLst>
        </pc:spChg>
        <pc:spChg chg="mod">
          <ac:chgData name="Nguyễn Ngọc Huyền" userId="afd22089-9d0c-4b0a-bc03-a007129216f6" providerId="ADAL" clId="{2A3C422A-35C7-4E3F-ACCF-2DF7CA1F649B}" dt="2023-05-23T00:16:18.949" v="232" actId="1076"/>
          <ac:spMkLst>
            <pc:docMk/>
            <pc:sldMk cId="3680756470" sldId="309"/>
            <ac:spMk id="1177" creationId="{00000000-0000-0000-0000-000000000000}"/>
          </ac:spMkLst>
        </pc:spChg>
        <pc:spChg chg="del">
          <ac:chgData name="Nguyễn Ngọc Huyền" userId="afd22089-9d0c-4b0a-bc03-a007129216f6" providerId="ADAL" clId="{2A3C422A-35C7-4E3F-ACCF-2DF7CA1F649B}" dt="2023-05-23T00:15:48.886" v="224" actId="478"/>
          <ac:spMkLst>
            <pc:docMk/>
            <pc:sldMk cId="3680756470" sldId="309"/>
            <ac:spMk id="1178" creationId="{00000000-0000-0000-0000-000000000000}"/>
          </ac:spMkLst>
        </pc:spChg>
        <pc:picChg chg="del">
          <ac:chgData name="Nguyễn Ngọc Huyền" userId="afd22089-9d0c-4b0a-bc03-a007129216f6" providerId="ADAL" clId="{2A3C422A-35C7-4E3F-ACCF-2DF7CA1F649B}" dt="2023-05-23T00:15:47.318" v="223" actId="478"/>
          <ac:picMkLst>
            <pc:docMk/>
            <pc:sldMk cId="3680756470" sldId="309"/>
            <ac:picMk id="7" creationId="{272A2A85-E2FB-A956-3CF1-0C486D8883B4}"/>
          </ac:picMkLst>
        </pc:picChg>
        <pc:picChg chg="add mod">
          <ac:chgData name="Nguyễn Ngọc Huyền" userId="afd22089-9d0c-4b0a-bc03-a007129216f6" providerId="ADAL" clId="{2A3C422A-35C7-4E3F-ACCF-2DF7CA1F649B}" dt="2023-05-23T00:16:36.078" v="237" actId="1076"/>
          <ac:picMkLst>
            <pc:docMk/>
            <pc:sldMk cId="3680756470" sldId="309"/>
            <ac:picMk id="2050" creationId="{098D1532-F37F-8E6E-B013-48FE1B491CC3}"/>
          </ac:picMkLst>
        </pc:picChg>
      </pc:sldChg>
      <pc:sldChg chg="addSp delSp modSp mod modAnim">
        <pc:chgData name="Nguyễn Ngọc Huyền" userId="afd22089-9d0c-4b0a-bc03-a007129216f6" providerId="ADAL" clId="{2A3C422A-35C7-4E3F-ACCF-2DF7CA1F649B}" dt="2023-05-25T07:03:23.999" v="456" actId="1076"/>
        <pc:sldMkLst>
          <pc:docMk/>
          <pc:sldMk cId="2796930717" sldId="310"/>
        </pc:sldMkLst>
        <pc:spChg chg="add del mod">
          <ac:chgData name="Nguyễn Ngọc Huyền" userId="afd22089-9d0c-4b0a-bc03-a007129216f6" providerId="ADAL" clId="{2A3C422A-35C7-4E3F-ACCF-2DF7CA1F649B}" dt="2023-05-23T00:11:38.040" v="198" actId="478"/>
          <ac:spMkLst>
            <pc:docMk/>
            <pc:sldMk cId="2796930717" sldId="310"/>
            <ac:spMk id="3" creationId="{8BCAD072-2613-BC60-3F2D-1FF5235006AB}"/>
          </ac:spMkLst>
        </pc:spChg>
        <pc:spChg chg="mod">
          <ac:chgData name="Nguyễn Ngọc Huyền" userId="afd22089-9d0c-4b0a-bc03-a007129216f6" providerId="ADAL" clId="{2A3C422A-35C7-4E3F-ACCF-2DF7CA1F649B}" dt="2023-05-25T06:37:31.757" v="426" actId="1076"/>
          <ac:spMkLst>
            <pc:docMk/>
            <pc:sldMk cId="2796930717" sldId="310"/>
            <ac:spMk id="1176" creationId="{00000000-0000-0000-0000-000000000000}"/>
          </ac:spMkLst>
        </pc:spChg>
        <pc:spChg chg="mod">
          <ac:chgData name="Nguyễn Ngọc Huyền" userId="afd22089-9d0c-4b0a-bc03-a007129216f6" providerId="ADAL" clId="{2A3C422A-35C7-4E3F-ACCF-2DF7CA1F649B}" dt="2023-05-25T06:58:56.495" v="441" actId="20577"/>
          <ac:spMkLst>
            <pc:docMk/>
            <pc:sldMk cId="2796930717" sldId="310"/>
            <ac:spMk id="1177" creationId="{00000000-0000-0000-0000-000000000000}"/>
          </ac:spMkLst>
        </pc:spChg>
        <pc:spChg chg="del">
          <ac:chgData name="Nguyễn Ngọc Huyền" userId="afd22089-9d0c-4b0a-bc03-a007129216f6" providerId="ADAL" clId="{2A3C422A-35C7-4E3F-ACCF-2DF7CA1F649B}" dt="2023-05-23T00:11:39.202" v="199" actId="478"/>
          <ac:spMkLst>
            <pc:docMk/>
            <pc:sldMk cId="2796930717" sldId="310"/>
            <ac:spMk id="1178" creationId="{00000000-0000-0000-0000-000000000000}"/>
          </ac:spMkLst>
        </pc:spChg>
        <pc:picChg chg="del">
          <ac:chgData name="Nguyễn Ngọc Huyền" userId="afd22089-9d0c-4b0a-bc03-a007129216f6" providerId="ADAL" clId="{2A3C422A-35C7-4E3F-ACCF-2DF7CA1F649B}" dt="2023-05-23T00:11:36.972" v="197" actId="478"/>
          <ac:picMkLst>
            <pc:docMk/>
            <pc:sldMk cId="2796930717" sldId="310"/>
            <ac:picMk id="5" creationId="{40AF5908-0676-CEA1-A655-FFA076ABC412}"/>
          </ac:picMkLst>
        </pc:picChg>
        <pc:picChg chg="add mod">
          <ac:chgData name="Nguyễn Ngọc Huyền" userId="afd22089-9d0c-4b0a-bc03-a007129216f6" providerId="ADAL" clId="{2A3C422A-35C7-4E3F-ACCF-2DF7CA1F649B}" dt="2023-05-25T07:03:23.999" v="456" actId="1076"/>
          <ac:picMkLst>
            <pc:docMk/>
            <pc:sldMk cId="2796930717" sldId="310"/>
            <ac:picMk id="1026" creationId="{62643246-D38E-5297-166E-893E42A73936}"/>
          </ac:picMkLst>
        </pc:picChg>
      </pc:sldChg>
      <pc:sldChg chg="modSp mod">
        <pc:chgData name="Nguyễn Ngọc Huyền" userId="afd22089-9d0c-4b0a-bc03-a007129216f6" providerId="ADAL" clId="{2A3C422A-35C7-4E3F-ACCF-2DF7CA1F649B}" dt="2023-05-25T06:53:04.884" v="433" actId="1076"/>
        <pc:sldMkLst>
          <pc:docMk/>
          <pc:sldMk cId="3154663325" sldId="313"/>
        </pc:sldMkLst>
        <pc:spChg chg="mod">
          <ac:chgData name="Nguyễn Ngọc Huyền" userId="afd22089-9d0c-4b0a-bc03-a007129216f6" providerId="ADAL" clId="{2A3C422A-35C7-4E3F-ACCF-2DF7CA1F649B}" dt="2023-05-25T06:53:01.302" v="432" actId="1076"/>
          <ac:spMkLst>
            <pc:docMk/>
            <pc:sldMk cId="3154663325" sldId="313"/>
            <ac:spMk id="9" creationId="{6290FDFC-776D-C302-125D-1FB70D19B8EF}"/>
          </ac:spMkLst>
        </pc:spChg>
        <pc:spChg chg="mod">
          <ac:chgData name="Nguyễn Ngọc Huyền" userId="afd22089-9d0c-4b0a-bc03-a007129216f6" providerId="ADAL" clId="{2A3C422A-35C7-4E3F-ACCF-2DF7CA1F649B}" dt="2023-05-25T06:53:04.884" v="433" actId="1076"/>
          <ac:spMkLst>
            <pc:docMk/>
            <pc:sldMk cId="3154663325" sldId="313"/>
            <ac:spMk id="1141" creationId="{00000000-0000-0000-0000-000000000000}"/>
          </ac:spMkLst>
        </pc:spChg>
      </pc:sldChg>
      <pc:sldChg chg="modSp mod">
        <pc:chgData name="Nguyễn Ngọc Huyền" userId="afd22089-9d0c-4b0a-bc03-a007129216f6" providerId="ADAL" clId="{2A3C422A-35C7-4E3F-ACCF-2DF7CA1F649B}" dt="2023-05-25T06:59:48.905" v="444" actId="20577"/>
        <pc:sldMkLst>
          <pc:docMk/>
          <pc:sldMk cId="1475878619" sldId="315"/>
        </pc:sldMkLst>
        <pc:spChg chg="mod">
          <ac:chgData name="Nguyễn Ngọc Huyền" userId="afd22089-9d0c-4b0a-bc03-a007129216f6" providerId="ADAL" clId="{2A3C422A-35C7-4E3F-ACCF-2DF7CA1F649B}" dt="2023-05-25T06:59:48.905" v="444" actId="20577"/>
          <ac:spMkLst>
            <pc:docMk/>
            <pc:sldMk cId="1475878619" sldId="315"/>
            <ac:spMk id="5" creationId="{1CE6A812-1731-07F0-8C8D-869CECE03F15}"/>
          </ac:spMkLst>
        </pc:spChg>
      </pc:sldChg>
      <pc:sldChg chg="modSp mod">
        <pc:chgData name="Nguyễn Ngọc Huyền" userId="afd22089-9d0c-4b0a-bc03-a007129216f6" providerId="ADAL" clId="{2A3C422A-35C7-4E3F-ACCF-2DF7CA1F649B}" dt="2023-05-25T07:02:43.314" v="452" actId="1076"/>
        <pc:sldMkLst>
          <pc:docMk/>
          <pc:sldMk cId="1252675226" sldId="325"/>
        </pc:sldMkLst>
        <pc:spChg chg="mod">
          <ac:chgData name="Nguyễn Ngọc Huyền" userId="afd22089-9d0c-4b0a-bc03-a007129216f6" providerId="ADAL" clId="{2A3C422A-35C7-4E3F-ACCF-2DF7CA1F649B}" dt="2023-05-25T07:02:43.314" v="452" actId="1076"/>
          <ac:spMkLst>
            <pc:docMk/>
            <pc:sldMk cId="1252675226" sldId="325"/>
            <ac:spMk id="1141" creationId="{00000000-0000-0000-0000-000000000000}"/>
          </ac:spMkLst>
        </pc:spChg>
      </pc:sldChg>
      <pc:sldChg chg="modSp mod">
        <pc:chgData name="Nguyễn Ngọc Huyền" userId="afd22089-9d0c-4b0a-bc03-a007129216f6" providerId="ADAL" clId="{2A3C422A-35C7-4E3F-ACCF-2DF7CA1F649B}" dt="2023-05-25T06:40:55.850" v="427" actId="1076"/>
        <pc:sldMkLst>
          <pc:docMk/>
          <pc:sldMk cId="1286546930" sldId="329"/>
        </pc:sldMkLst>
        <pc:spChg chg="mod">
          <ac:chgData name="Nguyễn Ngọc Huyền" userId="afd22089-9d0c-4b0a-bc03-a007129216f6" providerId="ADAL" clId="{2A3C422A-35C7-4E3F-ACCF-2DF7CA1F649B}" dt="2023-05-25T06:40:55.850" v="427" actId="1076"/>
          <ac:spMkLst>
            <pc:docMk/>
            <pc:sldMk cId="1286546930" sldId="329"/>
            <ac:spMk id="1177" creationId="{00000000-0000-0000-0000-000000000000}"/>
          </ac:spMkLst>
        </pc:spChg>
      </pc:sldChg>
      <pc:sldChg chg="modSp">
        <pc:chgData name="Nguyễn Ngọc Huyền" userId="afd22089-9d0c-4b0a-bc03-a007129216f6" providerId="ADAL" clId="{2A3C422A-35C7-4E3F-ACCF-2DF7CA1F649B}" dt="2023-05-25T07:00:20.934" v="446" actId="20577"/>
        <pc:sldMkLst>
          <pc:docMk/>
          <pc:sldMk cId="440493824" sldId="339"/>
        </pc:sldMkLst>
        <pc:spChg chg="mod">
          <ac:chgData name="Nguyễn Ngọc Huyền" userId="afd22089-9d0c-4b0a-bc03-a007129216f6" providerId="ADAL" clId="{2A3C422A-35C7-4E3F-ACCF-2DF7CA1F649B}" dt="2023-05-25T07:00:20.934" v="446" actId="20577"/>
          <ac:spMkLst>
            <pc:docMk/>
            <pc:sldMk cId="440493824" sldId="339"/>
            <ac:spMk id="1177" creationId="{00000000-0000-0000-0000-000000000000}"/>
          </ac:spMkLst>
        </pc:spChg>
      </pc:sldChg>
      <pc:sldChg chg="modSp mod">
        <pc:chgData name="Nguyễn Ngọc Huyền" userId="afd22089-9d0c-4b0a-bc03-a007129216f6" providerId="ADAL" clId="{2A3C422A-35C7-4E3F-ACCF-2DF7CA1F649B}" dt="2023-05-25T07:09:18.100" v="477" actId="1076"/>
        <pc:sldMkLst>
          <pc:docMk/>
          <pc:sldMk cId="98300885" sldId="341"/>
        </pc:sldMkLst>
        <pc:spChg chg="mod">
          <ac:chgData name="Nguyễn Ngọc Huyền" userId="afd22089-9d0c-4b0a-bc03-a007129216f6" providerId="ADAL" clId="{2A3C422A-35C7-4E3F-ACCF-2DF7CA1F649B}" dt="2023-05-25T07:09:18.100" v="477" actId="1076"/>
          <ac:spMkLst>
            <pc:docMk/>
            <pc:sldMk cId="98300885" sldId="341"/>
            <ac:spMk id="1141" creationId="{00000000-0000-0000-0000-000000000000}"/>
          </ac:spMkLst>
        </pc:spChg>
      </pc:sldChg>
      <pc:sldChg chg="modSp mod modAnim">
        <pc:chgData name="Nguyễn Ngọc Huyền" userId="afd22089-9d0c-4b0a-bc03-a007129216f6" providerId="ADAL" clId="{2A3C422A-35C7-4E3F-ACCF-2DF7CA1F649B}" dt="2023-05-25T07:08:45.438" v="476" actId="14100"/>
        <pc:sldMkLst>
          <pc:docMk/>
          <pc:sldMk cId="1315573854" sldId="342"/>
        </pc:sldMkLst>
        <pc:spChg chg="mod">
          <ac:chgData name="Nguyễn Ngọc Huyền" userId="afd22089-9d0c-4b0a-bc03-a007129216f6" providerId="ADAL" clId="{2A3C422A-35C7-4E3F-ACCF-2DF7CA1F649B}" dt="2023-05-25T07:08:45.438" v="476" actId="14100"/>
          <ac:spMkLst>
            <pc:docMk/>
            <pc:sldMk cId="1315573854" sldId="342"/>
            <ac:spMk id="2" creationId="{61162C1F-F296-2F4A-3EAE-B8FFE68F90B2}"/>
          </ac:spMkLst>
        </pc:spChg>
      </pc:sldChg>
      <pc:sldChg chg="modSp mod">
        <pc:chgData name="Nguyễn Ngọc Huyền" userId="afd22089-9d0c-4b0a-bc03-a007129216f6" providerId="ADAL" clId="{2A3C422A-35C7-4E3F-ACCF-2DF7CA1F649B}" dt="2023-05-25T07:03:07.299" v="454" actId="1076"/>
        <pc:sldMkLst>
          <pc:docMk/>
          <pc:sldMk cId="2017884015" sldId="343"/>
        </pc:sldMkLst>
        <pc:spChg chg="mod">
          <ac:chgData name="Nguyễn Ngọc Huyền" userId="afd22089-9d0c-4b0a-bc03-a007129216f6" providerId="ADAL" clId="{2A3C422A-35C7-4E3F-ACCF-2DF7CA1F649B}" dt="2023-05-25T07:03:07.299" v="454" actId="1076"/>
          <ac:spMkLst>
            <pc:docMk/>
            <pc:sldMk cId="2017884015" sldId="343"/>
            <ac:spMk id="1176" creationId="{00000000-0000-0000-0000-000000000000}"/>
          </ac:spMkLst>
        </pc:spChg>
        <pc:spChg chg="mod">
          <ac:chgData name="Nguyễn Ngọc Huyền" userId="afd22089-9d0c-4b0a-bc03-a007129216f6" providerId="ADAL" clId="{2A3C422A-35C7-4E3F-ACCF-2DF7CA1F649B}" dt="2023-05-25T07:00:51.172" v="447" actId="20577"/>
          <ac:spMkLst>
            <pc:docMk/>
            <pc:sldMk cId="2017884015" sldId="343"/>
            <ac:spMk id="1177" creationId="{00000000-0000-0000-0000-000000000000}"/>
          </ac:spMkLst>
        </pc:spChg>
      </pc:sldChg>
      <pc:sldChg chg="modSp mod ord">
        <pc:chgData name="Nguyễn Ngọc Huyền" userId="afd22089-9d0c-4b0a-bc03-a007129216f6" providerId="ADAL" clId="{2A3C422A-35C7-4E3F-ACCF-2DF7CA1F649B}" dt="2023-05-23T00:20:30.563" v="242" actId="1076"/>
        <pc:sldMkLst>
          <pc:docMk/>
          <pc:sldMk cId="1445207600" sldId="346"/>
        </pc:sldMkLst>
        <pc:spChg chg="mod">
          <ac:chgData name="Nguyễn Ngọc Huyền" userId="afd22089-9d0c-4b0a-bc03-a007129216f6" providerId="ADAL" clId="{2A3C422A-35C7-4E3F-ACCF-2DF7CA1F649B}" dt="2023-05-23T00:20:30.563" v="242" actId="1076"/>
          <ac:spMkLst>
            <pc:docMk/>
            <pc:sldMk cId="1445207600" sldId="346"/>
            <ac:spMk id="3" creationId="{0D5747DC-FCBB-0824-324F-C0540DFB1C64}"/>
          </ac:spMkLst>
        </pc:spChg>
      </pc:sldChg>
      <pc:sldChg chg="modSp mod">
        <pc:chgData name="Nguyễn Ngọc Huyền" userId="afd22089-9d0c-4b0a-bc03-a007129216f6" providerId="ADAL" clId="{2A3C422A-35C7-4E3F-ACCF-2DF7CA1F649B}" dt="2023-05-25T06:43:51.461" v="428" actId="1076"/>
        <pc:sldMkLst>
          <pc:docMk/>
          <pc:sldMk cId="3373299014" sldId="351"/>
        </pc:sldMkLst>
        <pc:spChg chg="mod">
          <ac:chgData name="Nguyễn Ngọc Huyền" userId="afd22089-9d0c-4b0a-bc03-a007129216f6" providerId="ADAL" clId="{2A3C422A-35C7-4E3F-ACCF-2DF7CA1F649B}" dt="2023-05-25T06:43:51.461" v="428" actId="1076"/>
          <ac:spMkLst>
            <pc:docMk/>
            <pc:sldMk cId="3373299014" sldId="351"/>
            <ac:spMk id="1176" creationId="{00000000-0000-0000-0000-000000000000}"/>
          </ac:spMkLst>
        </pc:spChg>
      </pc:sldChg>
      <pc:sldChg chg="modSp mod">
        <pc:chgData name="Nguyễn Ngọc Huyền" userId="afd22089-9d0c-4b0a-bc03-a007129216f6" providerId="ADAL" clId="{2A3C422A-35C7-4E3F-ACCF-2DF7CA1F649B}" dt="2023-05-25T07:14:23.296" v="478" actId="1076"/>
        <pc:sldMkLst>
          <pc:docMk/>
          <pc:sldMk cId="1658442591" sldId="359"/>
        </pc:sldMkLst>
        <pc:spChg chg="mod">
          <ac:chgData name="Nguyễn Ngọc Huyền" userId="afd22089-9d0c-4b0a-bc03-a007129216f6" providerId="ADAL" clId="{2A3C422A-35C7-4E3F-ACCF-2DF7CA1F649B}" dt="2023-05-25T07:14:23.296" v="478" actId="1076"/>
          <ac:spMkLst>
            <pc:docMk/>
            <pc:sldMk cId="1658442591" sldId="359"/>
            <ac:spMk id="1176" creationId="{00000000-0000-0000-0000-000000000000}"/>
          </ac:spMkLst>
        </pc:spChg>
        <pc:spChg chg="mod">
          <ac:chgData name="Nguyễn Ngọc Huyền" userId="afd22089-9d0c-4b0a-bc03-a007129216f6" providerId="ADAL" clId="{2A3C422A-35C7-4E3F-ACCF-2DF7CA1F649B}" dt="2023-05-25T06:22:08.957" v="425" actId="20577"/>
          <ac:spMkLst>
            <pc:docMk/>
            <pc:sldMk cId="1658442591" sldId="359"/>
            <ac:spMk id="1177" creationId="{00000000-0000-0000-0000-000000000000}"/>
          </ac:spMkLst>
        </pc:spChg>
      </pc:sldChg>
      <pc:sldChg chg="modSp mod">
        <pc:chgData name="Nguyễn Ngọc Huyền" userId="afd22089-9d0c-4b0a-bc03-a007129216f6" providerId="ADAL" clId="{2A3C422A-35C7-4E3F-ACCF-2DF7CA1F649B}" dt="2023-05-25T07:14:35.980" v="479" actId="1076"/>
        <pc:sldMkLst>
          <pc:docMk/>
          <pc:sldMk cId="1207490997" sldId="363"/>
        </pc:sldMkLst>
        <pc:spChg chg="mod">
          <ac:chgData name="Nguyễn Ngọc Huyền" userId="afd22089-9d0c-4b0a-bc03-a007129216f6" providerId="ADAL" clId="{2A3C422A-35C7-4E3F-ACCF-2DF7CA1F649B}" dt="2023-05-25T07:14:35.980" v="479" actId="1076"/>
          <ac:spMkLst>
            <pc:docMk/>
            <pc:sldMk cId="1207490997" sldId="363"/>
            <ac:spMk id="1176" creationId="{00000000-0000-0000-0000-000000000000}"/>
          </ac:spMkLst>
        </pc:spChg>
      </pc:sldChg>
      <pc:sldChg chg="modSp mod">
        <pc:chgData name="Nguyễn Ngọc Huyền" userId="afd22089-9d0c-4b0a-bc03-a007129216f6" providerId="ADAL" clId="{2A3C422A-35C7-4E3F-ACCF-2DF7CA1F649B}" dt="2023-05-25T01:54:44.658" v="332" actId="20577"/>
        <pc:sldMkLst>
          <pc:docMk/>
          <pc:sldMk cId="576293595" sldId="366"/>
        </pc:sldMkLst>
        <pc:spChg chg="mod">
          <ac:chgData name="Nguyễn Ngọc Huyền" userId="afd22089-9d0c-4b0a-bc03-a007129216f6" providerId="ADAL" clId="{2A3C422A-35C7-4E3F-ACCF-2DF7CA1F649B}" dt="2023-05-25T01:54:44.658" v="332" actId="20577"/>
          <ac:spMkLst>
            <pc:docMk/>
            <pc:sldMk cId="576293595" sldId="366"/>
            <ac:spMk id="5" creationId="{CF07AF3E-49F7-03FA-A494-A8C1FB161CE3}"/>
          </ac:spMkLst>
        </pc:spChg>
      </pc:sldChg>
      <pc:sldChg chg="modSp mod">
        <pc:chgData name="Nguyễn Ngọc Huyền" userId="afd22089-9d0c-4b0a-bc03-a007129216f6" providerId="ADAL" clId="{2A3C422A-35C7-4E3F-ACCF-2DF7CA1F649B}" dt="2023-05-23T00:20:53.313" v="248" actId="1076"/>
        <pc:sldMkLst>
          <pc:docMk/>
          <pc:sldMk cId="3996643644" sldId="383"/>
        </pc:sldMkLst>
        <pc:spChg chg="mod">
          <ac:chgData name="Nguyễn Ngọc Huyền" userId="afd22089-9d0c-4b0a-bc03-a007129216f6" providerId="ADAL" clId="{2A3C422A-35C7-4E3F-ACCF-2DF7CA1F649B}" dt="2023-05-23T00:20:53.313" v="248" actId="1076"/>
          <ac:spMkLst>
            <pc:docMk/>
            <pc:sldMk cId="3996643644" sldId="383"/>
            <ac:spMk id="4" creationId="{72680D68-C0E9-CC5F-3562-0148317C0F48}"/>
          </ac:spMkLst>
        </pc:spChg>
        <pc:picChg chg="mod">
          <ac:chgData name="Nguyễn Ngọc Huyền" userId="afd22089-9d0c-4b0a-bc03-a007129216f6" providerId="ADAL" clId="{2A3C422A-35C7-4E3F-ACCF-2DF7CA1F649B}" dt="2023-05-23T00:20:47.275" v="247" actId="1076"/>
          <ac:picMkLst>
            <pc:docMk/>
            <pc:sldMk cId="3996643644" sldId="383"/>
            <ac:picMk id="3" creationId="{E3662970-AF0D-F8C8-DCE5-DC4032C56D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955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30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90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73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3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65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608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053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28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17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01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47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321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586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70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826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483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790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00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30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23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7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672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4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84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41df4905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41df4905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7594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23200" y="-166750"/>
            <a:ext cx="5520600" cy="5520600"/>
          </a:xfrm>
          <a:prstGeom prst="ellipse">
            <a:avLst/>
          </a:prstGeom>
          <a:noFill/>
          <a:ln w="76200" cap="flat" cmpd="sng">
            <a:solidFill>
              <a:schemeClr val="dk2"/>
            </a:solidFill>
            <a:prstDash val="solid"/>
            <a:round/>
            <a:headEnd type="none" w="sm" len="sm"/>
            <a:tailEnd type="none" w="sm" len="sm"/>
          </a:ln>
        </p:spPr>
      </p:sp>
      <p:sp>
        <p:nvSpPr>
          <p:cNvPr id="10" name="Google Shape;10;p2"/>
          <p:cNvSpPr txBox="1">
            <a:spLocks noGrp="1"/>
          </p:cNvSpPr>
          <p:nvPr>
            <p:ph type="ctrTitle"/>
          </p:nvPr>
        </p:nvSpPr>
        <p:spPr>
          <a:xfrm>
            <a:off x="713225" y="1314150"/>
            <a:ext cx="4442100" cy="2222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634575"/>
            <a:ext cx="3913800" cy="3657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4912474" y="-240137"/>
            <a:ext cx="1885580" cy="777613"/>
            <a:chOff x="3971400" y="428100"/>
            <a:chExt cx="972600" cy="401100"/>
          </a:xfrm>
        </p:grpSpPr>
        <p:sp>
          <p:nvSpPr>
            <p:cNvPr id="13" name="Google Shape;13;p2"/>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713225" y="-24012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2"/>
          <p:cNvGrpSpPr/>
          <p:nvPr/>
        </p:nvGrpSpPr>
        <p:grpSpPr>
          <a:xfrm>
            <a:off x="-46575" y="2015400"/>
            <a:ext cx="172500" cy="972600"/>
            <a:chOff x="-46575" y="2015400"/>
            <a:chExt cx="172500" cy="972600"/>
          </a:xfrm>
        </p:grpSpPr>
        <p:sp>
          <p:nvSpPr>
            <p:cNvPr id="51" name="Google Shape;51;p2"/>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432775" y="4465250"/>
            <a:ext cx="1449000" cy="14490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590"/>
        <p:cNvGrpSpPr/>
        <p:nvPr/>
      </p:nvGrpSpPr>
      <p:grpSpPr>
        <a:xfrm>
          <a:off x="0" y="0"/>
          <a:ext cx="0" cy="0"/>
          <a:chOff x="0" y="0"/>
          <a:chExt cx="0" cy="0"/>
        </a:xfrm>
      </p:grpSpPr>
      <p:sp>
        <p:nvSpPr>
          <p:cNvPr id="591" name="Google Shape;591;p16"/>
          <p:cNvSpPr txBox="1">
            <a:spLocks noGrp="1"/>
          </p:cNvSpPr>
          <p:nvPr>
            <p:ph type="subTitle" idx="1"/>
          </p:nvPr>
        </p:nvSpPr>
        <p:spPr>
          <a:xfrm>
            <a:off x="720000" y="1199375"/>
            <a:ext cx="7704000" cy="34068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Font typeface="Nunito Light"/>
              <a:buChar char="●"/>
              <a:defRPr/>
            </a:lvl1pPr>
            <a:lvl2pPr lvl="1" algn="ctr" rtl="0">
              <a:lnSpc>
                <a:spcPct val="100000"/>
              </a:lnSpc>
              <a:spcBef>
                <a:spcPts val="0"/>
              </a:spcBef>
              <a:spcAft>
                <a:spcPts val="0"/>
              </a:spcAft>
              <a:buSzPts val="1200"/>
              <a:buFont typeface="Nunito Light"/>
              <a:buChar char="○"/>
              <a:defRPr/>
            </a:lvl2pPr>
            <a:lvl3pPr lvl="2" algn="ctr" rtl="0">
              <a:lnSpc>
                <a:spcPct val="100000"/>
              </a:lnSpc>
              <a:spcBef>
                <a:spcPts val="1600"/>
              </a:spcBef>
              <a:spcAft>
                <a:spcPts val="0"/>
              </a:spcAft>
              <a:buSzPts val="1200"/>
              <a:buFont typeface="Nunito Light"/>
              <a:buChar char="■"/>
              <a:defRPr/>
            </a:lvl3pPr>
            <a:lvl4pPr lvl="3" algn="ctr" rtl="0">
              <a:lnSpc>
                <a:spcPct val="100000"/>
              </a:lnSpc>
              <a:spcBef>
                <a:spcPts val="1600"/>
              </a:spcBef>
              <a:spcAft>
                <a:spcPts val="0"/>
              </a:spcAft>
              <a:buSzPts val="1200"/>
              <a:buFont typeface="Nunito Light"/>
              <a:buChar char="●"/>
              <a:defRPr/>
            </a:lvl4pPr>
            <a:lvl5pPr lvl="4" algn="ctr" rtl="0">
              <a:lnSpc>
                <a:spcPct val="100000"/>
              </a:lnSpc>
              <a:spcBef>
                <a:spcPts val="1600"/>
              </a:spcBef>
              <a:spcAft>
                <a:spcPts val="0"/>
              </a:spcAft>
              <a:buSzPts val="1200"/>
              <a:buFont typeface="Nunito Light"/>
              <a:buChar char="○"/>
              <a:defRPr/>
            </a:lvl5pPr>
            <a:lvl6pPr lvl="5" algn="ctr" rtl="0">
              <a:lnSpc>
                <a:spcPct val="100000"/>
              </a:lnSpc>
              <a:spcBef>
                <a:spcPts val="1600"/>
              </a:spcBef>
              <a:spcAft>
                <a:spcPts val="0"/>
              </a:spcAft>
              <a:buSzPts val="1200"/>
              <a:buFont typeface="Nunito Light"/>
              <a:buChar char="■"/>
              <a:defRPr/>
            </a:lvl6pPr>
            <a:lvl7pPr lvl="6" algn="ctr" rtl="0">
              <a:lnSpc>
                <a:spcPct val="100000"/>
              </a:lnSpc>
              <a:spcBef>
                <a:spcPts val="1600"/>
              </a:spcBef>
              <a:spcAft>
                <a:spcPts val="0"/>
              </a:spcAft>
              <a:buSzPts val="1200"/>
              <a:buFont typeface="Nunito Light"/>
              <a:buChar char="●"/>
              <a:defRPr/>
            </a:lvl7pPr>
            <a:lvl8pPr lvl="7" algn="ctr" rtl="0">
              <a:lnSpc>
                <a:spcPct val="100000"/>
              </a:lnSpc>
              <a:spcBef>
                <a:spcPts val="1600"/>
              </a:spcBef>
              <a:spcAft>
                <a:spcPts val="0"/>
              </a:spcAft>
              <a:buSzPts val="1200"/>
              <a:buFont typeface="Nunito Light"/>
              <a:buChar char="○"/>
              <a:defRPr/>
            </a:lvl8pPr>
            <a:lvl9pPr lvl="8" algn="ctr" rtl="0">
              <a:lnSpc>
                <a:spcPct val="100000"/>
              </a:lnSpc>
              <a:spcBef>
                <a:spcPts val="1600"/>
              </a:spcBef>
              <a:spcAft>
                <a:spcPts val="1600"/>
              </a:spcAft>
              <a:buSzPts val="1200"/>
              <a:buFont typeface="Nunito Light"/>
              <a:buChar char="■"/>
              <a:defRPr/>
            </a:lvl9pPr>
          </a:lstStyle>
          <a:p>
            <a:endParaRPr/>
          </a:p>
        </p:txBody>
      </p:sp>
      <p:sp>
        <p:nvSpPr>
          <p:cNvPr id="592" name="Google Shape;59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3" name="Google Shape;593;p16"/>
          <p:cNvSpPr/>
          <p:nvPr/>
        </p:nvSpPr>
        <p:spPr>
          <a:xfrm>
            <a:off x="3969025" y="4839300"/>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16"/>
          <p:cNvGrpSpPr/>
          <p:nvPr/>
        </p:nvGrpSpPr>
        <p:grpSpPr>
          <a:xfrm rot="5400000">
            <a:off x="8571450" y="-400050"/>
            <a:ext cx="172500" cy="972600"/>
            <a:chOff x="-46575" y="2015400"/>
            <a:chExt cx="172500" cy="972600"/>
          </a:xfrm>
        </p:grpSpPr>
        <p:sp>
          <p:nvSpPr>
            <p:cNvPr id="595" name="Google Shape;595;p16"/>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6"/>
          <p:cNvGrpSpPr/>
          <p:nvPr/>
        </p:nvGrpSpPr>
        <p:grpSpPr>
          <a:xfrm rot="-5400000">
            <a:off x="-328935" y="1528302"/>
            <a:ext cx="1119560" cy="461706"/>
            <a:chOff x="3971400" y="428100"/>
            <a:chExt cx="972600" cy="401100"/>
          </a:xfrm>
        </p:grpSpPr>
        <p:sp>
          <p:nvSpPr>
            <p:cNvPr id="614" name="Google Shape;614;p16"/>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sp>
        <p:nvSpPr>
          <p:cNvPr id="973" name="Google Shape;973;p23"/>
          <p:cNvSpPr>
            <a:spLocks noGrp="1"/>
          </p:cNvSpPr>
          <p:nvPr>
            <p:ph type="pic" idx="2"/>
          </p:nvPr>
        </p:nvSpPr>
        <p:spPr>
          <a:xfrm>
            <a:off x="5174825" y="-183675"/>
            <a:ext cx="4801200" cy="4801200"/>
          </a:xfrm>
          <a:prstGeom prst="ellipse">
            <a:avLst/>
          </a:prstGeom>
          <a:noFill/>
          <a:ln w="76200" cap="flat" cmpd="sng">
            <a:solidFill>
              <a:schemeClr val="dk2"/>
            </a:solidFill>
            <a:prstDash val="solid"/>
            <a:round/>
            <a:headEnd type="none" w="sm" len="sm"/>
            <a:tailEnd type="none" w="sm" len="sm"/>
          </a:ln>
        </p:spPr>
      </p:sp>
      <p:grpSp>
        <p:nvGrpSpPr>
          <p:cNvPr id="974" name="Google Shape;974;p23"/>
          <p:cNvGrpSpPr/>
          <p:nvPr/>
        </p:nvGrpSpPr>
        <p:grpSpPr>
          <a:xfrm>
            <a:off x="4912474" y="-240137"/>
            <a:ext cx="1885580" cy="777613"/>
            <a:chOff x="3971400" y="428100"/>
            <a:chExt cx="972600" cy="401100"/>
          </a:xfrm>
        </p:grpSpPr>
        <p:sp>
          <p:nvSpPr>
            <p:cNvPr id="975" name="Google Shape;975;p23"/>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3"/>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3"/>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3"/>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3"/>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3"/>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3"/>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3"/>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3"/>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3"/>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3"/>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3"/>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3"/>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23"/>
          <p:cNvSpPr/>
          <p:nvPr/>
        </p:nvSpPr>
        <p:spPr>
          <a:xfrm>
            <a:off x="-239275" y="-3081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23"/>
          <p:cNvGrpSpPr/>
          <p:nvPr/>
        </p:nvGrpSpPr>
        <p:grpSpPr>
          <a:xfrm>
            <a:off x="0" y="2015400"/>
            <a:ext cx="172500" cy="972600"/>
            <a:chOff x="-46575" y="2015400"/>
            <a:chExt cx="172500" cy="972600"/>
          </a:xfrm>
        </p:grpSpPr>
        <p:sp>
          <p:nvSpPr>
            <p:cNvPr id="1013" name="Google Shape;1013;p23"/>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3"/>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 name="Google Shape;1031;p23"/>
          <p:cNvSpPr/>
          <p:nvPr/>
        </p:nvSpPr>
        <p:spPr>
          <a:xfrm>
            <a:off x="-432775" y="4465250"/>
            <a:ext cx="1449000" cy="14490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32"/>
        <p:cNvGrpSpPr/>
        <p:nvPr/>
      </p:nvGrpSpPr>
      <p:grpSpPr>
        <a:xfrm>
          <a:off x="0" y="0"/>
          <a:ext cx="0" cy="0"/>
          <a:chOff x="0" y="0"/>
          <a:chExt cx="0" cy="0"/>
        </a:xfrm>
      </p:grpSpPr>
      <p:sp>
        <p:nvSpPr>
          <p:cNvPr id="1033" name="Google Shape;1033;p24"/>
          <p:cNvSpPr>
            <a:spLocks noGrp="1"/>
          </p:cNvSpPr>
          <p:nvPr>
            <p:ph type="pic" idx="2"/>
          </p:nvPr>
        </p:nvSpPr>
        <p:spPr>
          <a:xfrm>
            <a:off x="-1521825" y="171150"/>
            <a:ext cx="4801200" cy="4801200"/>
          </a:xfrm>
          <a:prstGeom prst="ellipse">
            <a:avLst/>
          </a:prstGeom>
          <a:noFill/>
          <a:ln w="76200" cap="flat" cmpd="sng">
            <a:solidFill>
              <a:schemeClr val="dk2"/>
            </a:solidFill>
            <a:prstDash val="solid"/>
            <a:round/>
            <a:headEnd type="none" w="sm" len="sm"/>
            <a:tailEnd type="none" w="sm" len="sm"/>
          </a:ln>
        </p:spPr>
      </p:sp>
      <p:grpSp>
        <p:nvGrpSpPr>
          <p:cNvPr id="1034" name="Google Shape;1034;p24"/>
          <p:cNvGrpSpPr/>
          <p:nvPr/>
        </p:nvGrpSpPr>
        <p:grpSpPr>
          <a:xfrm>
            <a:off x="2997774" y="4648738"/>
            <a:ext cx="1885580" cy="777613"/>
            <a:chOff x="3971400" y="428100"/>
            <a:chExt cx="972600" cy="401100"/>
          </a:xfrm>
        </p:grpSpPr>
        <p:sp>
          <p:nvSpPr>
            <p:cNvPr id="1035" name="Google Shape;1035;p24"/>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24"/>
          <p:cNvSpPr/>
          <p:nvPr/>
        </p:nvSpPr>
        <p:spPr>
          <a:xfrm>
            <a:off x="1850375" y="-4247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24"/>
          <p:cNvGrpSpPr/>
          <p:nvPr/>
        </p:nvGrpSpPr>
        <p:grpSpPr>
          <a:xfrm>
            <a:off x="8971500" y="2219500"/>
            <a:ext cx="172500" cy="972600"/>
            <a:chOff x="-46575" y="2015400"/>
            <a:chExt cx="172500" cy="972600"/>
          </a:xfrm>
        </p:grpSpPr>
        <p:sp>
          <p:nvSpPr>
            <p:cNvPr id="1073" name="Google Shape;1073;p24"/>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24"/>
          <p:cNvSpPr/>
          <p:nvPr/>
        </p:nvSpPr>
        <p:spPr>
          <a:xfrm>
            <a:off x="8295225" y="4445800"/>
            <a:ext cx="1449000" cy="14490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a:spLocks noGrp="1"/>
          </p:cNvSpPr>
          <p:nvPr>
            <p:ph type="pic" idx="2"/>
          </p:nvPr>
        </p:nvSpPr>
        <p:spPr>
          <a:xfrm>
            <a:off x="-5250375" y="-3001925"/>
            <a:ext cx="9144000" cy="9144000"/>
          </a:xfrm>
          <a:prstGeom prst="ellipse">
            <a:avLst/>
          </a:prstGeom>
          <a:noFill/>
          <a:ln w="76200" cap="flat" cmpd="sng">
            <a:solidFill>
              <a:schemeClr val="dk2"/>
            </a:solidFill>
            <a:prstDash val="solid"/>
            <a:round/>
            <a:headEnd type="none" w="sm" len="sm"/>
            <a:tailEnd type="none" w="sm" len="sm"/>
          </a:ln>
        </p:spPr>
      </p:sp>
      <p:sp>
        <p:nvSpPr>
          <p:cNvPr id="72" name="Google Shape;72;p3"/>
          <p:cNvSpPr txBox="1">
            <a:spLocks noGrp="1"/>
          </p:cNvSpPr>
          <p:nvPr>
            <p:ph type="title"/>
          </p:nvPr>
        </p:nvSpPr>
        <p:spPr>
          <a:xfrm>
            <a:off x="3766150" y="3744675"/>
            <a:ext cx="4664400" cy="885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3" name="Google Shape;73;p3"/>
          <p:cNvSpPr txBox="1">
            <a:spLocks noGrp="1"/>
          </p:cNvSpPr>
          <p:nvPr>
            <p:ph type="title" idx="3" hasCustomPrompt="1"/>
          </p:nvPr>
        </p:nvSpPr>
        <p:spPr>
          <a:xfrm>
            <a:off x="5157100" y="2245625"/>
            <a:ext cx="1720500" cy="13581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0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74" name="Google Shape;74;p3"/>
          <p:cNvGrpSpPr/>
          <p:nvPr/>
        </p:nvGrpSpPr>
        <p:grpSpPr>
          <a:xfrm>
            <a:off x="3094841" y="-3"/>
            <a:ext cx="1448979" cy="597559"/>
            <a:chOff x="3971400" y="428100"/>
            <a:chExt cx="972600" cy="401100"/>
          </a:xfrm>
        </p:grpSpPr>
        <p:sp>
          <p:nvSpPr>
            <p:cNvPr id="75" name="Google Shape;75;p3"/>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p:nvPr/>
        </p:nvSpPr>
        <p:spPr>
          <a:xfrm>
            <a:off x="8319900" y="1486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3"/>
          <p:cNvGrpSpPr/>
          <p:nvPr/>
        </p:nvGrpSpPr>
        <p:grpSpPr>
          <a:xfrm>
            <a:off x="8971500" y="2015400"/>
            <a:ext cx="172500" cy="972600"/>
            <a:chOff x="-46575" y="2015400"/>
            <a:chExt cx="172500" cy="972600"/>
          </a:xfrm>
        </p:grpSpPr>
        <p:sp>
          <p:nvSpPr>
            <p:cNvPr id="113" name="Google Shape;113;p3"/>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3"/>
          <p:cNvSpPr/>
          <p:nvPr/>
        </p:nvSpPr>
        <p:spPr>
          <a:xfrm>
            <a:off x="7984200" y="4606025"/>
            <a:ext cx="1449000" cy="144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sp>
        <p:nvSpPr>
          <p:cNvPr id="136" name="Google Shape;13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5"/>
          <p:cNvSpPr txBox="1">
            <a:spLocks noGrp="1"/>
          </p:cNvSpPr>
          <p:nvPr>
            <p:ph type="subTitle" idx="1"/>
          </p:nvPr>
        </p:nvSpPr>
        <p:spPr>
          <a:xfrm>
            <a:off x="1715375" y="2318808"/>
            <a:ext cx="2505600" cy="3657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Roboto Serif ExtraBold"/>
                <a:ea typeface="Roboto Serif ExtraBold"/>
                <a:cs typeface="Roboto Serif ExtraBold"/>
                <a:sym typeface="Roboto Serif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5"/>
          <p:cNvSpPr txBox="1">
            <a:spLocks noGrp="1"/>
          </p:cNvSpPr>
          <p:nvPr>
            <p:ph type="subTitle" idx="2"/>
          </p:nvPr>
        </p:nvSpPr>
        <p:spPr>
          <a:xfrm>
            <a:off x="4923250" y="2318808"/>
            <a:ext cx="2505600" cy="3657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Roboto Serif ExtraBold"/>
                <a:ea typeface="Roboto Serif ExtraBold"/>
                <a:cs typeface="Roboto Serif ExtraBold"/>
                <a:sym typeface="Roboto Serif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5"/>
          <p:cNvSpPr txBox="1">
            <a:spLocks noGrp="1"/>
          </p:cNvSpPr>
          <p:nvPr>
            <p:ph type="subTitle" idx="3"/>
          </p:nvPr>
        </p:nvSpPr>
        <p:spPr>
          <a:xfrm>
            <a:off x="4923249" y="2802750"/>
            <a:ext cx="2505600" cy="16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5"/>
          <p:cNvSpPr txBox="1">
            <a:spLocks noGrp="1"/>
          </p:cNvSpPr>
          <p:nvPr>
            <p:ph type="subTitle" idx="4"/>
          </p:nvPr>
        </p:nvSpPr>
        <p:spPr>
          <a:xfrm>
            <a:off x="1715375" y="2802750"/>
            <a:ext cx="2505600" cy="16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5"/>
          <p:cNvSpPr/>
          <p:nvPr/>
        </p:nvSpPr>
        <p:spPr>
          <a:xfrm>
            <a:off x="-57600" y="4453650"/>
            <a:ext cx="777600" cy="777600"/>
          </a:xfrm>
          <a:prstGeom prst="donut">
            <a:avLst>
              <a:gd name="adj" fmla="val 7424"/>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8836950" y="3327525"/>
            <a:ext cx="172500" cy="972600"/>
            <a:chOff x="-46575" y="2015400"/>
            <a:chExt cx="172500" cy="972600"/>
          </a:xfrm>
        </p:grpSpPr>
        <p:sp>
          <p:nvSpPr>
            <p:cNvPr id="143" name="Google Shape;143;p5"/>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5"/>
          <p:cNvGrpSpPr/>
          <p:nvPr/>
        </p:nvGrpSpPr>
        <p:grpSpPr>
          <a:xfrm>
            <a:off x="4" y="10"/>
            <a:ext cx="1196687" cy="493513"/>
            <a:chOff x="3971400" y="428100"/>
            <a:chExt cx="972600" cy="401100"/>
          </a:xfrm>
        </p:grpSpPr>
        <p:sp>
          <p:nvSpPr>
            <p:cNvPr id="162" name="Google Shape;162;p5"/>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8329275" y="-343550"/>
            <a:ext cx="972600" cy="972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1"/>
        <p:cNvGrpSpPr/>
        <p:nvPr/>
      </p:nvGrpSpPr>
      <p:grpSpPr>
        <a:xfrm>
          <a:off x="0" y="0"/>
          <a:ext cx="0" cy="0"/>
          <a:chOff x="0" y="0"/>
          <a:chExt cx="0" cy="0"/>
        </a:xfrm>
      </p:grpSpPr>
      <p:sp>
        <p:nvSpPr>
          <p:cNvPr id="242" name="Google Shape;242;p7"/>
          <p:cNvSpPr txBox="1">
            <a:spLocks noGrp="1"/>
          </p:cNvSpPr>
          <p:nvPr>
            <p:ph type="title"/>
          </p:nvPr>
        </p:nvSpPr>
        <p:spPr>
          <a:xfrm>
            <a:off x="811975" y="900350"/>
            <a:ext cx="4639800" cy="886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7"/>
          <p:cNvSpPr txBox="1">
            <a:spLocks noGrp="1"/>
          </p:cNvSpPr>
          <p:nvPr>
            <p:ph type="subTitle" idx="1"/>
          </p:nvPr>
        </p:nvSpPr>
        <p:spPr>
          <a:xfrm>
            <a:off x="811975" y="1929425"/>
            <a:ext cx="4639800" cy="235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244" name="Google Shape;244;p7"/>
          <p:cNvSpPr/>
          <p:nvPr/>
        </p:nvSpPr>
        <p:spPr>
          <a:xfrm>
            <a:off x="3308100" y="460602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7"/>
          <p:cNvGrpSpPr/>
          <p:nvPr/>
        </p:nvGrpSpPr>
        <p:grpSpPr>
          <a:xfrm rot="5400000">
            <a:off x="4485750" y="-143425"/>
            <a:ext cx="172500" cy="972600"/>
            <a:chOff x="-46575" y="2015400"/>
            <a:chExt cx="172500" cy="972600"/>
          </a:xfrm>
        </p:grpSpPr>
        <p:sp>
          <p:nvSpPr>
            <p:cNvPr id="246" name="Google Shape;246;p7"/>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7"/>
          <p:cNvGrpSpPr/>
          <p:nvPr/>
        </p:nvGrpSpPr>
        <p:grpSpPr>
          <a:xfrm rot="-5400000">
            <a:off x="-328935" y="4228752"/>
            <a:ext cx="1119560" cy="461706"/>
            <a:chOff x="3971400" y="428100"/>
            <a:chExt cx="972600" cy="401100"/>
          </a:xfrm>
        </p:grpSpPr>
        <p:sp>
          <p:nvSpPr>
            <p:cNvPr id="265" name="Google Shape;265;p7"/>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7"/>
          <p:cNvSpPr/>
          <p:nvPr/>
        </p:nvSpPr>
        <p:spPr>
          <a:xfrm>
            <a:off x="8430725" y="2999225"/>
            <a:ext cx="1911000" cy="1911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a:spLocks noGrp="1"/>
          </p:cNvSpPr>
          <p:nvPr>
            <p:ph type="pic" idx="2"/>
          </p:nvPr>
        </p:nvSpPr>
        <p:spPr>
          <a:xfrm>
            <a:off x="5784425" y="-183675"/>
            <a:ext cx="4801200" cy="4801200"/>
          </a:xfrm>
          <a:prstGeom prst="ellipse">
            <a:avLst/>
          </a:prstGeom>
          <a:noFill/>
          <a:ln w="76200" cap="flat" cmpd="sng">
            <a:solidFill>
              <a:schemeClr val="dk2"/>
            </a:solidFill>
            <a:prstDash val="solid"/>
            <a:round/>
            <a:headEnd type="none" w="sm" len="sm"/>
            <a:tailEnd type="none" w="sm" len="sm"/>
          </a:ln>
        </p:spPr>
      </p:sp>
      <p:sp>
        <p:nvSpPr>
          <p:cNvPr id="303" name="Google Shape;303;p7"/>
          <p:cNvSpPr/>
          <p:nvPr/>
        </p:nvSpPr>
        <p:spPr>
          <a:xfrm>
            <a:off x="811975" y="-854825"/>
            <a:ext cx="1392300" cy="13923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4"/>
        <p:cNvGrpSpPr/>
        <p:nvPr/>
      </p:nvGrpSpPr>
      <p:grpSpPr>
        <a:xfrm>
          <a:off x="0" y="0"/>
          <a:ext cx="0" cy="0"/>
          <a:chOff x="0" y="0"/>
          <a:chExt cx="0" cy="0"/>
        </a:xfrm>
      </p:grpSpPr>
      <p:sp>
        <p:nvSpPr>
          <p:cNvPr id="305" name="Google Shape;305;p8"/>
          <p:cNvSpPr>
            <a:spLocks noGrp="1"/>
          </p:cNvSpPr>
          <p:nvPr>
            <p:ph type="pic" idx="2"/>
          </p:nvPr>
        </p:nvSpPr>
        <p:spPr>
          <a:xfrm>
            <a:off x="4926025" y="-1624650"/>
            <a:ext cx="5520600" cy="5520600"/>
          </a:xfrm>
          <a:prstGeom prst="ellipse">
            <a:avLst/>
          </a:prstGeom>
          <a:noFill/>
          <a:ln w="76200" cap="flat" cmpd="sng">
            <a:solidFill>
              <a:schemeClr val="dk2"/>
            </a:solidFill>
            <a:prstDash val="solid"/>
            <a:round/>
            <a:headEnd type="none" w="sm" len="sm"/>
            <a:tailEnd type="none" w="sm" len="sm"/>
          </a:ln>
        </p:spPr>
      </p:sp>
      <p:sp>
        <p:nvSpPr>
          <p:cNvPr id="306" name="Google Shape;306;p8"/>
          <p:cNvSpPr txBox="1">
            <a:spLocks noGrp="1"/>
          </p:cNvSpPr>
          <p:nvPr>
            <p:ph type="title"/>
          </p:nvPr>
        </p:nvSpPr>
        <p:spPr>
          <a:xfrm>
            <a:off x="713225" y="1307100"/>
            <a:ext cx="4128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07" name="Google Shape;307;p8"/>
          <p:cNvGrpSpPr/>
          <p:nvPr/>
        </p:nvGrpSpPr>
        <p:grpSpPr>
          <a:xfrm>
            <a:off x="8971500" y="4170900"/>
            <a:ext cx="172500" cy="972600"/>
            <a:chOff x="-46575" y="2015400"/>
            <a:chExt cx="172500" cy="972600"/>
          </a:xfrm>
        </p:grpSpPr>
        <p:sp>
          <p:nvSpPr>
            <p:cNvPr id="308" name="Google Shape;308;p8"/>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8"/>
          <p:cNvGrpSpPr/>
          <p:nvPr/>
        </p:nvGrpSpPr>
        <p:grpSpPr>
          <a:xfrm>
            <a:off x="0" y="537475"/>
            <a:ext cx="172500" cy="972600"/>
            <a:chOff x="-46575" y="2015400"/>
            <a:chExt cx="172500" cy="972600"/>
          </a:xfrm>
        </p:grpSpPr>
        <p:sp>
          <p:nvSpPr>
            <p:cNvPr id="327" name="Google Shape;327;p8"/>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5"/>
        <p:cNvGrpSpPr/>
        <p:nvPr/>
      </p:nvGrpSpPr>
      <p:grpSpPr>
        <a:xfrm>
          <a:off x="0" y="0"/>
          <a:ext cx="0" cy="0"/>
          <a:chOff x="0" y="0"/>
          <a:chExt cx="0" cy="0"/>
        </a:xfrm>
      </p:grpSpPr>
      <p:sp>
        <p:nvSpPr>
          <p:cNvPr id="346" name="Google Shape;346;p9"/>
          <p:cNvSpPr>
            <a:spLocks noGrp="1"/>
          </p:cNvSpPr>
          <p:nvPr>
            <p:ph type="pic" idx="2"/>
          </p:nvPr>
        </p:nvSpPr>
        <p:spPr>
          <a:xfrm>
            <a:off x="5373150" y="-166750"/>
            <a:ext cx="5520600" cy="5520600"/>
          </a:xfrm>
          <a:prstGeom prst="ellipse">
            <a:avLst/>
          </a:prstGeom>
          <a:noFill/>
          <a:ln w="76200" cap="flat" cmpd="sng">
            <a:solidFill>
              <a:schemeClr val="dk2"/>
            </a:solidFill>
            <a:prstDash val="solid"/>
            <a:round/>
            <a:headEnd type="none" w="sm" len="sm"/>
            <a:tailEnd type="none" w="sm" len="sm"/>
          </a:ln>
        </p:spPr>
      </p:sp>
      <p:sp>
        <p:nvSpPr>
          <p:cNvPr id="347" name="Google Shape;347;p9"/>
          <p:cNvSpPr txBox="1">
            <a:spLocks noGrp="1"/>
          </p:cNvSpPr>
          <p:nvPr>
            <p:ph type="title"/>
          </p:nvPr>
        </p:nvSpPr>
        <p:spPr>
          <a:xfrm>
            <a:off x="687750" y="1189100"/>
            <a:ext cx="45627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8" name="Google Shape;348;p9"/>
          <p:cNvSpPr txBox="1">
            <a:spLocks noGrp="1"/>
          </p:cNvSpPr>
          <p:nvPr>
            <p:ph type="subTitle" idx="1"/>
          </p:nvPr>
        </p:nvSpPr>
        <p:spPr>
          <a:xfrm>
            <a:off x="687750" y="3153500"/>
            <a:ext cx="4562700" cy="6711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349" name="Google Shape;349;p9"/>
          <p:cNvSpPr/>
          <p:nvPr/>
        </p:nvSpPr>
        <p:spPr>
          <a:xfrm>
            <a:off x="-268625" y="-287200"/>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9"/>
          <p:cNvGrpSpPr/>
          <p:nvPr/>
        </p:nvGrpSpPr>
        <p:grpSpPr>
          <a:xfrm rot="5400000">
            <a:off x="4485750" y="-143425"/>
            <a:ext cx="172500" cy="972600"/>
            <a:chOff x="-46575" y="2015400"/>
            <a:chExt cx="172500" cy="972600"/>
          </a:xfrm>
        </p:grpSpPr>
        <p:sp>
          <p:nvSpPr>
            <p:cNvPr id="351" name="Google Shape;351;p9"/>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9"/>
          <p:cNvGrpSpPr/>
          <p:nvPr/>
        </p:nvGrpSpPr>
        <p:grpSpPr>
          <a:xfrm rot="-5400000">
            <a:off x="-328935" y="4228752"/>
            <a:ext cx="1119560" cy="461706"/>
            <a:chOff x="3971400" y="428100"/>
            <a:chExt cx="972600" cy="401100"/>
          </a:xfrm>
        </p:grpSpPr>
        <p:sp>
          <p:nvSpPr>
            <p:cNvPr id="370" name="Google Shape;370;p9"/>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6"/>
        <p:cNvGrpSpPr/>
        <p:nvPr/>
      </p:nvGrpSpPr>
      <p:grpSpPr>
        <a:xfrm>
          <a:off x="0" y="0"/>
          <a:ext cx="0" cy="0"/>
          <a:chOff x="0" y="0"/>
          <a:chExt cx="0" cy="0"/>
        </a:xfrm>
      </p:grpSpPr>
      <p:sp>
        <p:nvSpPr>
          <p:cNvPr id="407" name="Google Shape;407;p10"/>
          <p:cNvSpPr>
            <a:spLocks noGrp="1"/>
          </p:cNvSpPr>
          <p:nvPr>
            <p:ph type="pic" idx="2"/>
          </p:nvPr>
        </p:nvSpPr>
        <p:spPr>
          <a:xfrm>
            <a:off x="-7775" y="0"/>
            <a:ext cx="9151800" cy="4943400"/>
          </a:xfrm>
          <a:prstGeom prst="rect">
            <a:avLst/>
          </a:prstGeom>
          <a:noFill/>
          <a:ln>
            <a:noFill/>
          </a:ln>
        </p:spPr>
      </p:sp>
      <p:sp>
        <p:nvSpPr>
          <p:cNvPr id="408" name="Google Shape;408;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7"/>
        <p:cNvGrpSpPr/>
        <p:nvPr/>
      </p:nvGrpSpPr>
      <p:grpSpPr>
        <a:xfrm>
          <a:off x="0" y="0"/>
          <a:ext cx="0" cy="0"/>
          <a:chOff x="0" y="0"/>
          <a:chExt cx="0" cy="0"/>
        </a:xfrm>
      </p:grpSpPr>
      <p:sp>
        <p:nvSpPr>
          <p:cNvPr id="438" name="Google Shape;438;p13"/>
          <p:cNvSpPr>
            <a:spLocks noGrp="1"/>
          </p:cNvSpPr>
          <p:nvPr>
            <p:ph type="pic" idx="2"/>
          </p:nvPr>
        </p:nvSpPr>
        <p:spPr>
          <a:xfrm flipH="1">
            <a:off x="-1596900" y="1436900"/>
            <a:ext cx="4843500" cy="4843500"/>
          </a:xfrm>
          <a:prstGeom prst="ellipse">
            <a:avLst/>
          </a:prstGeom>
          <a:noFill/>
          <a:ln w="76200" cap="flat" cmpd="sng">
            <a:solidFill>
              <a:schemeClr val="dk2"/>
            </a:solidFill>
            <a:prstDash val="solid"/>
            <a:round/>
            <a:headEnd type="none" w="sm" len="sm"/>
            <a:tailEnd type="none" w="sm" len="sm"/>
          </a:ln>
        </p:spPr>
      </p:sp>
      <p:sp>
        <p:nvSpPr>
          <p:cNvPr id="439" name="Google Shape;4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0" name="Google Shape;440;p13"/>
          <p:cNvSpPr txBox="1">
            <a:spLocks noGrp="1"/>
          </p:cNvSpPr>
          <p:nvPr>
            <p:ph type="title" idx="3" hasCustomPrompt="1"/>
          </p:nvPr>
        </p:nvSpPr>
        <p:spPr>
          <a:xfrm>
            <a:off x="3520200" y="1739075"/>
            <a:ext cx="777600" cy="634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1" name="Google Shape;441;p13"/>
          <p:cNvSpPr txBox="1">
            <a:spLocks noGrp="1"/>
          </p:cNvSpPr>
          <p:nvPr>
            <p:ph type="title" idx="4" hasCustomPrompt="1"/>
          </p:nvPr>
        </p:nvSpPr>
        <p:spPr>
          <a:xfrm>
            <a:off x="3520200" y="2752600"/>
            <a:ext cx="777600" cy="634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2" name="Google Shape;442;p13"/>
          <p:cNvSpPr txBox="1">
            <a:spLocks noGrp="1"/>
          </p:cNvSpPr>
          <p:nvPr>
            <p:ph type="title" idx="5" hasCustomPrompt="1"/>
          </p:nvPr>
        </p:nvSpPr>
        <p:spPr>
          <a:xfrm>
            <a:off x="3520200" y="3766125"/>
            <a:ext cx="777600" cy="634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3" name="Google Shape;443;p13"/>
          <p:cNvSpPr txBox="1">
            <a:spLocks noGrp="1"/>
          </p:cNvSpPr>
          <p:nvPr>
            <p:ph type="subTitle" idx="1"/>
          </p:nvPr>
        </p:nvSpPr>
        <p:spPr>
          <a:xfrm>
            <a:off x="4297800" y="1739075"/>
            <a:ext cx="2048700" cy="6342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Roboto Serif ExtraBold"/>
                <a:ea typeface="Roboto Serif ExtraBold"/>
                <a:cs typeface="Roboto Serif ExtraBold"/>
                <a:sym typeface="Roboto Serif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4" name="Google Shape;444;p13"/>
          <p:cNvSpPr txBox="1">
            <a:spLocks noGrp="1"/>
          </p:cNvSpPr>
          <p:nvPr>
            <p:ph type="subTitle" idx="6"/>
          </p:nvPr>
        </p:nvSpPr>
        <p:spPr>
          <a:xfrm>
            <a:off x="4297800" y="2752600"/>
            <a:ext cx="2048700" cy="6342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Roboto Serif ExtraBold"/>
                <a:ea typeface="Roboto Serif ExtraBold"/>
                <a:cs typeface="Roboto Serif ExtraBold"/>
                <a:sym typeface="Roboto Serif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5" name="Google Shape;445;p13"/>
          <p:cNvSpPr txBox="1">
            <a:spLocks noGrp="1"/>
          </p:cNvSpPr>
          <p:nvPr>
            <p:ph type="subTitle" idx="7"/>
          </p:nvPr>
        </p:nvSpPr>
        <p:spPr>
          <a:xfrm>
            <a:off x="4297800" y="3766125"/>
            <a:ext cx="2048700" cy="6342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Roboto Serif ExtraBold"/>
                <a:ea typeface="Roboto Serif ExtraBold"/>
                <a:cs typeface="Roboto Serif ExtraBold"/>
                <a:sym typeface="Roboto Serif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6" name="Google Shape;446;p13"/>
          <p:cNvSpPr txBox="1">
            <a:spLocks noGrp="1"/>
          </p:cNvSpPr>
          <p:nvPr>
            <p:ph type="subTitle" idx="8"/>
          </p:nvPr>
        </p:nvSpPr>
        <p:spPr>
          <a:xfrm>
            <a:off x="6375300" y="1739075"/>
            <a:ext cx="2048700" cy="63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47" name="Google Shape;447;p13"/>
          <p:cNvSpPr txBox="1">
            <a:spLocks noGrp="1"/>
          </p:cNvSpPr>
          <p:nvPr>
            <p:ph type="subTitle" idx="9"/>
          </p:nvPr>
        </p:nvSpPr>
        <p:spPr>
          <a:xfrm>
            <a:off x="6375300" y="2752600"/>
            <a:ext cx="2048700" cy="63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48" name="Google Shape;448;p13"/>
          <p:cNvSpPr txBox="1">
            <a:spLocks noGrp="1"/>
          </p:cNvSpPr>
          <p:nvPr>
            <p:ph type="subTitle" idx="13"/>
          </p:nvPr>
        </p:nvSpPr>
        <p:spPr>
          <a:xfrm>
            <a:off x="6375300" y="3766125"/>
            <a:ext cx="2048700" cy="63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49" name="Google Shape;449;p13"/>
          <p:cNvSpPr/>
          <p:nvPr/>
        </p:nvSpPr>
        <p:spPr>
          <a:xfrm>
            <a:off x="8100250" y="470322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3"/>
          <p:cNvGrpSpPr/>
          <p:nvPr/>
        </p:nvGrpSpPr>
        <p:grpSpPr>
          <a:xfrm rot="5400000">
            <a:off x="8571450" y="-400050"/>
            <a:ext cx="172500" cy="972600"/>
            <a:chOff x="-46575" y="2015400"/>
            <a:chExt cx="172500" cy="972600"/>
          </a:xfrm>
        </p:grpSpPr>
        <p:sp>
          <p:nvSpPr>
            <p:cNvPr id="451" name="Google Shape;451;p13"/>
            <p:cNvSpPr/>
            <p:nvPr/>
          </p:nvSpPr>
          <p:spPr>
            <a:xfrm rot="-5400000">
              <a:off x="-4657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5400000">
              <a:off x="-4657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rot="-5400000">
              <a:off x="-4657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rot="-5400000">
              <a:off x="-4657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rot="-5400000">
              <a:off x="-4657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rot="-5400000">
              <a:off x="-4657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rot="-5400000">
              <a:off x="-4657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rot="-5400000">
              <a:off x="-4657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rot="-5400000">
              <a:off x="-4657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rot="-5400000">
              <a:off x="67725" y="29298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rot="-5400000">
              <a:off x="67725" y="28155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rot="-5400000">
              <a:off x="67725" y="27012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rot="-5400000">
              <a:off x="67725" y="25869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rot="-5400000">
              <a:off x="67725" y="24726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rot="-5400000">
              <a:off x="67725" y="23583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rot="-5400000">
              <a:off x="67725" y="22440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rot="-5400000">
              <a:off x="67725" y="21297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3"/>
            <p:cNvSpPr/>
            <p:nvPr/>
          </p:nvSpPr>
          <p:spPr>
            <a:xfrm rot="-5400000">
              <a:off x="67725" y="2015400"/>
              <a:ext cx="58200" cy="5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3"/>
          <p:cNvGrpSpPr/>
          <p:nvPr/>
        </p:nvGrpSpPr>
        <p:grpSpPr>
          <a:xfrm rot="-5400000">
            <a:off x="-328935" y="909227"/>
            <a:ext cx="1119560" cy="461706"/>
            <a:chOff x="3971400" y="428100"/>
            <a:chExt cx="972600" cy="401100"/>
          </a:xfrm>
        </p:grpSpPr>
        <p:sp>
          <p:nvSpPr>
            <p:cNvPr id="470" name="Google Shape;470;p13"/>
            <p:cNvSpPr/>
            <p:nvPr/>
          </p:nvSpPr>
          <p:spPr>
            <a:xfrm>
              <a:off x="39714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3"/>
            <p:cNvSpPr/>
            <p:nvPr/>
          </p:nvSpPr>
          <p:spPr>
            <a:xfrm>
              <a:off x="40857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42000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43143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44286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45429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46572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47715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4885800" y="4281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9714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40857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42000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43143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44286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45429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46572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a:off x="47715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3"/>
            <p:cNvSpPr/>
            <p:nvPr/>
          </p:nvSpPr>
          <p:spPr>
            <a:xfrm>
              <a:off x="4885800" y="542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39714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40857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42000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43143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44286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45429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46572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47715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4885800" y="656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9714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40857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42000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43143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44286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45429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46572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715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4885800" y="771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13"/>
          <p:cNvSpPr/>
          <p:nvPr/>
        </p:nvSpPr>
        <p:spPr>
          <a:xfrm>
            <a:off x="8557075" y="2993475"/>
            <a:ext cx="1911000" cy="1911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Serif ExtraBold"/>
              <a:buNone/>
              <a:defRPr sz="3000">
                <a:solidFill>
                  <a:schemeClr val="dk1"/>
                </a:solidFill>
                <a:latin typeface="Roboto Serif ExtraBold"/>
                <a:ea typeface="Roboto Serif ExtraBold"/>
                <a:cs typeface="Roboto Serif ExtraBold"/>
                <a:sym typeface="Roboto Serif ExtraBold"/>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160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1600"/>
              </a:spcBef>
              <a:spcAft>
                <a:spcPts val="160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freepik.com/free-photo/woman-with-helmet-working-warehouse_13450050.htm/?utm_source=slidesgo_template&amp;utm_medium=referral-link&amp;utm_campaign=sg_resources&amp;utm_content=freepik"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www.freepik.com/free-photo/man-with-helmet-working-warehouse_13450070.htm/?utm_source=slidesgo_template&amp;utm_medium=referral-link&amp;utm_campaign=sg_resources&amp;utm_content=freepik" TargetMode="External"/><Relationship Id="rId5" Type="http://schemas.openxmlformats.org/officeDocument/2006/relationships/hyperlink" Target="https://www.freepik.com/free-photo/man-with-helmet-working-warehouse_13450101.htm/?utm_source=slidesgo_template&amp;utm_medium=referral-link&amp;utm_campaign=sg_resources&amp;utm_content=freepik" TargetMode="External"/><Relationship Id="rId4" Type="http://schemas.openxmlformats.org/officeDocument/2006/relationships/hyperlink" Target="https://www.freepik.com/free-photo/man-working-warehouse_13450060.htm/?utm_source=slidesgo_template&amp;utm_medium=referral-link&amp;utm_campaign=sg_resources&amp;utm_content=freepi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28"/>
          <p:cNvSpPr txBox="1">
            <a:spLocks noGrp="1"/>
          </p:cNvSpPr>
          <p:nvPr>
            <p:ph type="ctrTitle"/>
          </p:nvPr>
        </p:nvSpPr>
        <p:spPr>
          <a:xfrm>
            <a:off x="415636" y="1314150"/>
            <a:ext cx="4433455" cy="22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Inventory &amp;  Warehouse </a:t>
            </a:r>
            <a:r>
              <a:rPr lang="en" sz="4000" dirty="0">
                <a:latin typeface="Roboto Serif"/>
                <a:cs typeface="Roboto Serif"/>
                <a:sym typeface="Roboto Serif"/>
              </a:rPr>
              <a:t>Management</a:t>
            </a:r>
            <a:endParaRPr sz="4000" dirty="0">
              <a:latin typeface="Roboto Serif"/>
              <a:ea typeface="Roboto Serif"/>
              <a:cs typeface="Roboto Serif"/>
              <a:sym typeface="Roboto Serif"/>
            </a:endParaRPr>
          </a:p>
        </p:txBody>
      </p:sp>
      <p:sp>
        <p:nvSpPr>
          <p:cNvPr id="1104" name="Google Shape;1104;p28"/>
          <p:cNvSpPr/>
          <p:nvPr/>
        </p:nvSpPr>
        <p:spPr>
          <a:xfrm>
            <a:off x="5121900" y="-389850"/>
            <a:ext cx="5923200" cy="59232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5" name="Google Shape;1105;p28"/>
          <p:cNvPicPr preferRelativeResize="0">
            <a:picLocks noGrp="1"/>
          </p:cNvPicPr>
          <p:nvPr>
            <p:ph type="pic" idx="2"/>
          </p:nvPr>
        </p:nvPicPr>
        <p:blipFill rotWithShape="1">
          <a:blip r:embed="rId3">
            <a:alphaModFix/>
          </a:blip>
          <a:srcRect l="39343" r="-2494"/>
          <a:stretch/>
        </p:blipFill>
        <p:spPr>
          <a:xfrm>
            <a:off x="5323200" y="-166750"/>
            <a:ext cx="5520600" cy="5520600"/>
          </a:xfrm>
          <a:prstGeom prst="ellipse">
            <a:avLst/>
          </a:prstGeom>
        </p:spPr>
      </p:pic>
      <p:sp>
        <p:nvSpPr>
          <p:cNvPr id="3" name="Subtitle 2">
            <a:extLst>
              <a:ext uri="{FF2B5EF4-FFF2-40B4-BE49-F238E27FC236}">
                <a16:creationId xmlns:a16="http://schemas.microsoft.com/office/drawing/2014/main" id="{8A79F6DC-2AE2-2621-EFD3-5A3188E077EF}"/>
              </a:ext>
            </a:extLst>
          </p:cNvPr>
          <p:cNvSpPr>
            <a:spLocks noGrp="1"/>
          </p:cNvSpPr>
          <p:nvPr>
            <p:ph type="subTitle" idx="1"/>
          </p:nvPr>
        </p:nvSpPr>
        <p:spPr>
          <a:xfrm>
            <a:off x="536918" y="3536850"/>
            <a:ext cx="2787357" cy="549499"/>
          </a:xfrm>
        </p:spPr>
        <p:txBody>
          <a:bodyPr/>
          <a:lstStyle/>
          <a:p>
            <a:r>
              <a:rPr lang="en-US" dirty="0"/>
              <a:t>Group 4’s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3961125" y="512661"/>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Goods Issue </a:t>
            </a:r>
          </a:p>
        </p:txBody>
      </p:sp>
      <p:sp>
        <p:nvSpPr>
          <p:cNvPr id="1177" name="Google Shape;1177;p31"/>
          <p:cNvSpPr txBox="1">
            <a:spLocks noGrp="1"/>
          </p:cNvSpPr>
          <p:nvPr>
            <p:ph type="subTitle" idx="1"/>
          </p:nvPr>
        </p:nvSpPr>
        <p:spPr>
          <a:xfrm>
            <a:off x="3961125" y="1399161"/>
            <a:ext cx="4571850" cy="23520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dirty="0">
                <a:latin typeface="Times New Roman" panose="02020603050405020304" pitchFamily="18" charset="0"/>
                <a:cs typeface="Times New Roman" panose="02020603050405020304" pitchFamily="18" charset="0"/>
              </a:rPr>
              <a:t>Good issue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is the movement (removal) of goods or materials out of the warehouse. In short, it means the issuance of goods or materials from the warehouse to the production or manufacturing process unit. When goods are issued, it reduces the number of stock in the warehouse.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2220229" y="-625632"/>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Placeholder 8">
            <a:extLst>
              <a:ext uri="{FF2B5EF4-FFF2-40B4-BE49-F238E27FC236}">
                <a16:creationId xmlns:a16="http://schemas.microsoft.com/office/drawing/2014/main" id="{5C311DC3-2CA9-682F-6BF1-32CB17650517}"/>
              </a:ext>
            </a:extLst>
          </p:cNvPr>
          <p:cNvPicPr>
            <a:picLocks noGrp="1" noChangeAspect="1"/>
          </p:cNvPicPr>
          <p:nvPr>
            <p:ph type="pic" idx="2"/>
          </p:nvPr>
        </p:nvPicPr>
        <p:blipFill>
          <a:blip r:embed="rId3"/>
          <a:srcRect l="12512" r="12512"/>
          <a:stretch>
            <a:fillRect/>
          </a:stretch>
        </p:blipFill>
        <p:spPr>
          <a:xfrm>
            <a:off x="-1961329" y="-366732"/>
            <a:ext cx="4801200" cy="4801200"/>
          </a:xfrm>
        </p:spPr>
      </p:pic>
    </p:spTree>
    <p:extLst>
      <p:ext uri="{BB962C8B-B14F-4D97-AF65-F5344CB8AC3E}">
        <p14:creationId xmlns:p14="http://schemas.microsoft.com/office/powerpoint/2010/main" val="89838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811975" y="900350"/>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Change Types </a:t>
            </a:r>
          </a:p>
        </p:txBody>
      </p:sp>
      <p:sp>
        <p:nvSpPr>
          <p:cNvPr id="1177" name="Google Shape;1177;p31"/>
          <p:cNvSpPr txBox="1">
            <a:spLocks noGrp="1"/>
          </p:cNvSpPr>
          <p:nvPr>
            <p:ph type="subTitle" idx="1"/>
          </p:nvPr>
        </p:nvSpPr>
        <p:spPr>
          <a:xfrm>
            <a:off x="811975" y="1921527"/>
            <a:ext cx="4387554" cy="220309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It is an activity that deals with the management of the nature of the goods rather than the quantity and location of the goods. </a:t>
            </a:r>
          </a:p>
          <a:p>
            <a:pPr marL="0" indent="0">
              <a:lnSpc>
                <a:spcPct val="107000"/>
              </a:lnSpc>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In Odoo use the document as Internal Stock Move to perform this feature.</a:t>
            </a:r>
          </a:p>
          <a:p>
            <a:pPr marL="0" indent="0">
              <a:lnSpc>
                <a:spcPct val="107000"/>
              </a:lnSpc>
              <a:spcAft>
                <a:spcPts val="80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Placeholder 12" descr="A picture containing indoor, warehouse, inventory, aisle&#10;&#10;Description automatically generated">
            <a:extLst>
              <a:ext uri="{FF2B5EF4-FFF2-40B4-BE49-F238E27FC236}">
                <a16:creationId xmlns:a16="http://schemas.microsoft.com/office/drawing/2014/main" id="{8E7577CD-5AED-3F38-7994-28E111055E1D}"/>
              </a:ext>
            </a:extLst>
          </p:cNvPr>
          <p:cNvPicPr>
            <a:picLocks noGrp="1" noChangeAspect="1"/>
          </p:cNvPicPr>
          <p:nvPr>
            <p:ph type="pic" idx="2"/>
          </p:nvPr>
        </p:nvPicPr>
        <p:blipFill>
          <a:blip r:embed="rId3"/>
          <a:srcRect l="12512" r="12512"/>
          <a:stretch>
            <a:fillRect/>
          </a:stretch>
        </p:blipFill>
        <p:spPr/>
      </p:pic>
    </p:spTree>
    <p:extLst>
      <p:ext uri="{BB962C8B-B14F-4D97-AF65-F5344CB8AC3E}">
        <p14:creationId xmlns:p14="http://schemas.microsoft.com/office/powerpoint/2010/main" val="256845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77">
                                            <p:txEl>
                                              <p:pRg st="1" end="1"/>
                                            </p:txEl>
                                          </p:spTgt>
                                        </p:tgtEl>
                                        <p:attrNameLst>
                                          <p:attrName>style.visibility</p:attrName>
                                        </p:attrNameLst>
                                      </p:cBhvr>
                                      <p:to>
                                        <p:strVal val="visible"/>
                                      </p:to>
                                    </p:set>
                                    <p:animEffect transition="in" filter="barn(inVertical)">
                                      <p:cBhvr>
                                        <p:cTn id="12" dur="500"/>
                                        <p:tgtEl>
                                          <p:spTgt spid="11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2785293" y="221101"/>
            <a:ext cx="5731178" cy="10457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Stock Transfer</a:t>
            </a:r>
            <a:endParaRPr lang="en" dirty="0"/>
          </a:p>
        </p:txBody>
      </p:sp>
      <p:sp>
        <p:nvSpPr>
          <p:cNvPr id="1177" name="Google Shape;1177;p31"/>
          <p:cNvSpPr txBox="1">
            <a:spLocks noGrp="1"/>
          </p:cNvSpPr>
          <p:nvPr>
            <p:ph type="subTitle" idx="1"/>
          </p:nvPr>
        </p:nvSpPr>
        <p:spPr>
          <a:xfrm>
            <a:off x="3961125" y="1174526"/>
            <a:ext cx="5182875" cy="4076807"/>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b="0" i="0" dirty="0">
                <a:solidFill>
                  <a:srgbClr val="374151"/>
                </a:solidFill>
                <a:effectLst/>
                <a:latin typeface="Times New Roman" panose="02020603050405020304" pitchFamily="18" charset="0"/>
                <a:cs typeface="Times New Roman" panose="02020603050405020304" pitchFamily="18" charset="0"/>
              </a:rPr>
              <a:t>Stock </a:t>
            </a:r>
            <a:r>
              <a:rPr lang="en-US" sz="1800" dirty="0">
                <a:solidFill>
                  <a:srgbClr val="374151"/>
                </a:solidFill>
                <a:latin typeface="Times New Roman" panose="02020603050405020304" pitchFamily="18" charset="0"/>
                <a:cs typeface="Times New Roman" panose="02020603050405020304" pitchFamily="18" charset="0"/>
              </a:rPr>
              <a:t>transfer</a:t>
            </a:r>
            <a:r>
              <a:rPr lang="en-US" sz="1800" b="0" i="0" dirty="0">
                <a:solidFill>
                  <a:srgbClr val="374151"/>
                </a:solidFill>
                <a:effectLst/>
                <a:latin typeface="Times New Roman" panose="02020603050405020304" pitchFamily="18" charset="0"/>
                <a:cs typeface="Times New Roman" panose="02020603050405020304" pitchFamily="18" charset="0"/>
              </a:rPr>
              <a:t> refers to the process of moving inventory or stock from one location to another within a warehouse or between different warehouses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There are three types of stock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transfer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228600">
              <a:lnSpc>
                <a:spcPct val="107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1</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-step: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 only one voucher (Internal Stock Move) to perform</a:t>
            </a:r>
          </a:p>
          <a:p>
            <a:pPr marL="228600">
              <a:lnSpc>
                <a:spcPct val="107000"/>
              </a:lnSpc>
              <a:spcAft>
                <a:spcPts val="800"/>
              </a:spcAft>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2</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-step: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Use two vouchers (2 Internal Stock Move) and manipulate those two vouchers.</a:t>
            </a:r>
          </a:p>
          <a:p>
            <a:pPr marL="228600">
              <a:lnSpc>
                <a:spcPct val="107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I</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nter-company transfer: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Apply to the corporation model with the requirement to coordinate goods between 2 companies in the same corporation.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1357875" y="-366733"/>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Placeholder 29" descr="A picture containing steel, industry, construction, engineering&#10;&#10;Description automatically generated">
            <a:extLst>
              <a:ext uri="{FF2B5EF4-FFF2-40B4-BE49-F238E27FC236}">
                <a16:creationId xmlns:a16="http://schemas.microsoft.com/office/drawing/2014/main" id="{95323DF2-260D-3C9E-329D-0C39EDA66E52}"/>
              </a:ext>
            </a:extLst>
          </p:cNvPr>
          <p:cNvPicPr>
            <a:picLocks noGrp="1" noChangeAspect="1"/>
          </p:cNvPicPr>
          <p:nvPr>
            <p:ph type="pic" idx="2"/>
          </p:nvPr>
        </p:nvPicPr>
        <p:blipFill>
          <a:blip r:embed="rId3"/>
          <a:srcRect l="21884" r="21884"/>
          <a:stretch>
            <a:fillRect/>
          </a:stretch>
        </p:blipFill>
        <p:spPr>
          <a:xfrm>
            <a:off x="-1098975" y="-107833"/>
            <a:ext cx="4801200" cy="4801200"/>
          </a:xfrm>
        </p:spPr>
      </p:pic>
    </p:spTree>
    <p:extLst>
      <p:ext uri="{BB962C8B-B14F-4D97-AF65-F5344CB8AC3E}">
        <p14:creationId xmlns:p14="http://schemas.microsoft.com/office/powerpoint/2010/main" val="25165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6;p33">
            <a:extLst>
              <a:ext uri="{FF2B5EF4-FFF2-40B4-BE49-F238E27FC236}">
                <a16:creationId xmlns:a16="http://schemas.microsoft.com/office/drawing/2014/main" id="{05E28292-5870-0634-6EB3-3741C400889E}"/>
              </a:ext>
            </a:extLst>
          </p:cNvPr>
          <p:cNvSpPr txBox="1">
            <a:spLocks noGrp="1"/>
          </p:cNvSpPr>
          <p:nvPr>
            <p:ph type="subTitle" idx="1"/>
          </p:nvPr>
        </p:nvSpPr>
        <p:spPr>
          <a:xfrm>
            <a:off x="1371232" y="4559429"/>
            <a:ext cx="6401535" cy="50563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Stock relocation 1 step, 2 step</a:t>
            </a:r>
            <a:endParaRPr dirty="0">
              <a:latin typeface="Times New Roman" panose="02020603050405020304" pitchFamily="18" charset="0"/>
              <a:cs typeface="Times New Roman" panose="02020603050405020304" pitchFamily="18" charset="0"/>
            </a:endParaRPr>
          </a:p>
        </p:txBody>
      </p:sp>
      <p:pic>
        <p:nvPicPr>
          <p:cNvPr id="5" name="Picture 4" descr="A diagram of a cell phone&#10;&#10;Description automatically generated with low confidence">
            <a:extLst>
              <a:ext uri="{FF2B5EF4-FFF2-40B4-BE49-F238E27FC236}">
                <a16:creationId xmlns:a16="http://schemas.microsoft.com/office/drawing/2014/main" id="{10754B17-9AD2-3BF3-92FB-579A3E348CCE}"/>
              </a:ext>
            </a:extLst>
          </p:cNvPr>
          <p:cNvPicPr>
            <a:picLocks noChangeAspect="1"/>
          </p:cNvPicPr>
          <p:nvPr/>
        </p:nvPicPr>
        <p:blipFill rotWithShape="1">
          <a:blip r:embed="rId2"/>
          <a:srcRect t="30501" b="29064"/>
          <a:stretch/>
        </p:blipFill>
        <p:spPr>
          <a:xfrm>
            <a:off x="1371233" y="78441"/>
            <a:ext cx="6401534" cy="4480987"/>
          </a:xfrm>
          <a:prstGeom prst="rect">
            <a:avLst/>
          </a:prstGeom>
        </p:spPr>
      </p:pic>
    </p:spTree>
    <p:extLst>
      <p:ext uri="{BB962C8B-B14F-4D97-AF65-F5344CB8AC3E}">
        <p14:creationId xmlns:p14="http://schemas.microsoft.com/office/powerpoint/2010/main" val="2336350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417528" y="489411"/>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Drop Shipping </a:t>
            </a:r>
          </a:p>
        </p:txBody>
      </p:sp>
      <p:sp>
        <p:nvSpPr>
          <p:cNvPr id="1177" name="Google Shape;1177;p31"/>
          <p:cNvSpPr txBox="1">
            <a:spLocks noGrp="1"/>
          </p:cNvSpPr>
          <p:nvPr>
            <p:ph type="subTitle" idx="1"/>
          </p:nvPr>
        </p:nvSpPr>
        <p:spPr>
          <a:xfrm>
            <a:off x="417528" y="1375911"/>
            <a:ext cx="3365578" cy="3475433"/>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W</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hen a customer places an order (Sales Order form Drop Shipping), the company will contact the supplier (create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a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purchase order) to ship directly (using Drop Shipping vouchers) from the supplier's warehouse to the customer's warehouse.</a:t>
            </a:r>
          </a:p>
        </p:txBody>
      </p:sp>
      <p:pic>
        <p:nvPicPr>
          <p:cNvPr id="1026" name="Picture 2" descr="Dropshipping là gì? Tiềm năng của Dropshipping ở Việt Nam">
            <a:extLst>
              <a:ext uri="{FF2B5EF4-FFF2-40B4-BE49-F238E27FC236}">
                <a16:creationId xmlns:a16="http://schemas.microsoft.com/office/drawing/2014/main" id="{62643246-D38E-5297-166E-893E42A73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106" y="1097973"/>
            <a:ext cx="5208494" cy="3475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930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500"/>
                                        <p:tgtEl>
                                          <p:spTgt spid="11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rectangle">
            <a:extLst>
              <a:ext uri="{FF2B5EF4-FFF2-40B4-BE49-F238E27FC236}">
                <a16:creationId xmlns:a16="http://schemas.microsoft.com/office/drawing/2014/main" id="{676FBBF0-18E9-DE2C-3EA6-47BF87D9956B}"/>
              </a:ext>
            </a:extLst>
          </p:cNvPr>
          <p:cNvPicPr>
            <a:picLocks noChangeAspect="1"/>
          </p:cNvPicPr>
          <p:nvPr/>
        </p:nvPicPr>
        <p:blipFill>
          <a:blip r:embed="rId2"/>
          <a:stretch>
            <a:fillRect/>
          </a:stretch>
        </p:blipFill>
        <p:spPr>
          <a:xfrm>
            <a:off x="444500" y="180142"/>
            <a:ext cx="8381999" cy="4345539"/>
          </a:xfrm>
          <a:prstGeom prst="rect">
            <a:avLst/>
          </a:prstGeom>
        </p:spPr>
      </p:pic>
      <p:sp>
        <p:nvSpPr>
          <p:cNvPr id="7" name="Google Shape;1196;p33">
            <a:extLst>
              <a:ext uri="{FF2B5EF4-FFF2-40B4-BE49-F238E27FC236}">
                <a16:creationId xmlns:a16="http://schemas.microsoft.com/office/drawing/2014/main" id="{05E28292-5870-0634-6EB3-3741C400889E}"/>
              </a:ext>
            </a:extLst>
          </p:cNvPr>
          <p:cNvSpPr txBox="1">
            <a:spLocks noGrp="1"/>
          </p:cNvSpPr>
          <p:nvPr>
            <p:ph type="subTitle" idx="1"/>
          </p:nvPr>
        </p:nvSpPr>
        <p:spPr>
          <a:xfrm>
            <a:off x="444501" y="4525681"/>
            <a:ext cx="8381998" cy="342154"/>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Sales process and Goods issue as Drop Shipping*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6303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1" descr="Ảnh có chứa văn bản, ảnh chụp màn hình, số, Phông chữ&#10;&#10;Mô tả được tạo tự động">
            <a:extLst>
              <a:ext uri="{FF2B5EF4-FFF2-40B4-BE49-F238E27FC236}">
                <a16:creationId xmlns:a16="http://schemas.microsoft.com/office/drawing/2014/main" id="{5389ED95-5DFC-057E-384C-115F6044BC13}"/>
              </a:ext>
            </a:extLst>
          </p:cNvPr>
          <p:cNvPicPr>
            <a:picLocks noChangeAspect="1"/>
          </p:cNvPicPr>
          <p:nvPr/>
        </p:nvPicPr>
        <p:blipFill>
          <a:blip r:embed="rId2"/>
          <a:stretch>
            <a:fillRect/>
          </a:stretch>
        </p:blipFill>
        <p:spPr>
          <a:xfrm>
            <a:off x="959224" y="146142"/>
            <a:ext cx="6938682" cy="4483343"/>
          </a:xfrm>
          <a:prstGeom prst="rect">
            <a:avLst/>
          </a:prstGeom>
        </p:spPr>
      </p:pic>
      <p:sp>
        <p:nvSpPr>
          <p:cNvPr id="5" name="Google Shape;1196;p33">
            <a:extLst>
              <a:ext uri="{FF2B5EF4-FFF2-40B4-BE49-F238E27FC236}">
                <a16:creationId xmlns:a16="http://schemas.microsoft.com/office/drawing/2014/main" id="{DD00C8F6-8793-34F4-84BF-F1F695673F02}"/>
              </a:ext>
            </a:extLst>
          </p:cNvPr>
          <p:cNvSpPr txBox="1">
            <a:spLocks noGrp="1"/>
          </p:cNvSpPr>
          <p:nvPr>
            <p:ph type="subTitle" idx="1"/>
          </p:nvPr>
        </p:nvSpPr>
        <p:spPr>
          <a:xfrm>
            <a:off x="959224" y="4629485"/>
            <a:ext cx="6938682" cy="514014"/>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Sales process and Goods issue as Drop Shipping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4614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DD00C8F6-8793-34F4-84BF-F1F695673F02}"/>
              </a:ext>
            </a:extLst>
          </p:cNvPr>
          <p:cNvSpPr txBox="1">
            <a:spLocks noGrp="1"/>
          </p:cNvSpPr>
          <p:nvPr>
            <p:ph type="subTitle" idx="1"/>
          </p:nvPr>
        </p:nvSpPr>
        <p:spPr>
          <a:xfrm>
            <a:off x="778273" y="4390543"/>
            <a:ext cx="7430084" cy="514014"/>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Purchase Order as Drop Shipping</a:t>
            </a:r>
            <a:endParaRPr dirty="0">
              <a:latin typeface="Times New Roman" panose="02020603050405020304" pitchFamily="18" charset="0"/>
              <a:cs typeface="Times New Roman" panose="02020603050405020304" pitchFamily="18" charset="0"/>
            </a:endParaRPr>
          </a:p>
        </p:txBody>
      </p:sp>
      <p:pic>
        <p:nvPicPr>
          <p:cNvPr id="2" name="Hình ảnh 1" descr="Ảnh có chứa văn bản, ảnh chụp màn hình, phần mềm, màn hình&#10;&#10;Mô tả được tạo tự động">
            <a:extLst>
              <a:ext uri="{FF2B5EF4-FFF2-40B4-BE49-F238E27FC236}">
                <a16:creationId xmlns:a16="http://schemas.microsoft.com/office/drawing/2014/main" id="{0B3058CC-F32F-9FC5-C492-1817644DE5AF}"/>
              </a:ext>
            </a:extLst>
          </p:cNvPr>
          <p:cNvPicPr>
            <a:picLocks noChangeAspect="1"/>
          </p:cNvPicPr>
          <p:nvPr/>
        </p:nvPicPr>
        <p:blipFill>
          <a:blip r:embed="rId2"/>
          <a:stretch>
            <a:fillRect/>
          </a:stretch>
        </p:blipFill>
        <p:spPr>
          <a:xfrm>
            <a:off x="699247" y="238943"/>
            <a:ext cx="7509110" cy="4225479"/>
          </a:xfrm>
          <a:prstGeom prst="rect">
            <a:avLst/>
          </a:prstGeom>
        </p:spPr>
      </p:pic>
    </p:spTree>
    <p:extLst>
      <p:ext uri="{BB962C8B-B14F-4D97-AF65-F5344CB8AC3E}">
        <p14:creationId xmlns:p14="http://schemas.microsoft.com/office/powerpoint/2010/main" val="32059060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DD00C8F6-8793-34F4-84BF-F1F695673F02}"/>
              </a:ext>
            </a:extLst>
          </p:cNvPr>
          <p:cNvSpPr txBox="1">
            <a:spLocks noGrp="1"/>
          </p:cNvSpPr>
          <p:nvPr>
            <p:ph type="subTitle" idx="1"/>
          </p:nvPr>
        </p:nvSpPr>
        <p:spPr>
          <a:xfrm>
            <a:off x="856958" y="4271509"/>
            <a:ext cx="7430083" cy="633048"/>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Document from Drop Shipping</a:t>
            </a:r>
            <a:endParaRPr dirty="0">
              <a:latin typeface="Times New Roman" panose="02020603050405020304" pitchFamily="18" charset="0"/>
              <a:cs typeface="Times New Roman" panose="02020603050405020304" pitchFamily="18" charset="0"/>
            </a:endParaRPr>
          </a:p>
        </p:txBody>
      </p:sp>
      <p:pic>
        <p:nvPicPr>
          <p:cNvPr id="3" name="Hình ảnh 1" descr="Ảnh có chứa văn bản, ảnh chụp màn hình, Phông chữ, số&#10;&#10;Mô tả được tạo tự động">
            <a:extLst>
              <a:ext uri="{FF2B5EF4-FFF2-40B4-BE49-F238E27FC236}">
                <a16:creationId xmlns:a16="http://schemas.microsoft.com/office/drawing/2014/main" id="{AFAF741A-F9C6-7DAC-148C-DEC88570D8F2}"/>
              </a:ext>
            </a:extLst>
          </p:cNvPr>
          <p:cNvPicPr>
            <a:picLocks noChangeAspect="1"/>
          </p:cNvPicPr>
          <p:nvPr/>
        </p:nvPicPr>
        <p:blipFill>
          <a:blip r:embed="rId2"/>
          <a:stretch>
            <a:fillRect/>
          </a:stretch>
        </p:blipFill>
        <p:spPr>
          <a:xfrm>
            <a:off x="856958" y="238943"/>
            <a:ext cx="7430083" cy="4032566"/>
          </a:xfrm>
          <a:prstGeom prst="rect">
            <a:avLst/>
          </a:prstGeom>
        </p:spPr>
      </p:pic>
    </p:spTree>
    <p:extLst>
      <p:ext uri="{BB962C8B-B14F-4D97-AF65-F5344CB8AC3E}">
        <p14:creationId xmlns:p14="http://schemas.microsoft.com/office/powerpoint/2010/main" val="23922944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5673383" y="643279"/>
            <a:ext cx="4402946" cy="7394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Cross Docking </a:t>
            </a:r>
          </a:p>
        </p:txBody>
      </p:sp>
      <p:sp>
        <p:nvSpPr>
          <p:cNvPr id="1177" name="Google Shape;1177;p31"/>
          <p:cNvSpPr txBox="1">
            <a:spLocks noGrp="1"/>
          </p:cNvSpPr>
          <p:nvPr>
            <p:ph type="subTitle" idx="1"/>
          </p:nvPr>
        </p:nvSpPr>
        <p:spPr>
          <a:xfrm>
            <a:off x="5780961" y="1333500"/>
            <a:ext cx="2950663" cy="38100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Cross Docking goods will be purchased from suppliers and sent to the company's warehouse, the goods will not be stored in the warehouse but directly to the shipping area.</a:t>
            </a:r>
          </a:p>
          <a:p>
            <a:pPr marL="0" indent="0">
              <a:lnSpc>
                <a:spcPct val="107000"/>
              </a:lnSpc>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Goods are usually packed into Logistic units</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 (LU).</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Cross docking là gì? Những lợi ích mà kho Cross docking mang lại | SIMBA  GROUP">
            <a:extLst>
              <a:ext uri="{FF2B5EF4-FFF2-40B4-BE49-F238E27FC236}">
                <a16:creationId xmlns:a16="http://schemas.microsoft.com/office/drawing/2014/main" id="{098D1532-F37F-8E6E-B013-48FE1B491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08" y="1013012"/>
            <a:ext cx="5430375" cy="362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 calcmode="lin" valueType="num">
                                      <p:cBhvr additive="base">
                                        <p:cTn id="7" dur="500" fill="hold"/>
                                        <p:tgtEl>
                                          <p:spTgt spid="11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
                                            <p:txEl>
                                              <p:pRg st="1" end="1"/>
                                            </p:txEl>
                                          </p:spTgt>
                                        </p:tgtEl>
                                        <p:attrNameLst>
                                          <p:attrName>style.visibility</p:attrName>
                                        </p:attrNameLst>
                                      </p:cBhvr>
                                      <p:to>
                                        <p:strVal val="visible"/>
                                      </p:to>
                                    </p:set>
                                    <p:anim calcmode="lin" valueType="num">
                                      <p:cBhvr additive="base">
                                        <p:cTn id="13" dur="500" fill="hold"/>
                                        <p:tgtEl>
                                          <p:spTgt spid="117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88" name="Google Shape;1988;p50"/>
          <p:cNvSpPr txBox="1">
            <a:spLocks noGrp="1"/>
          </p:cNvSpPr>
          <p:nvPr>
            <p:ph type="subTitle" idx="1"/>
          </p:nvPr>
        </p:nvSpPr>
        <p:spPr>
          <a:xfrm>
            <a:off x="720000" y="1199375"/>
            <a:ext cx="7704000" cy="34068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sz="2000">
                <a:latin typeface="Roboto Serif ExtraBold"/>
                <a:ea typeface="Roboto Serif ExtraBold"/>
                <a:cs typeface="Roboto Serif ExtraBold"/>
                <a:sym typeface="Roboto Serif ExtraBold"/>
              </a:rPr>
              <a:t>5.1 Inventory </a:t>
            </a:r>
            <a:r>
              <a:rPr lang="en" sz="2000" dirty="0">
                <a:latin typeface="Roboto Serif ExtraBold"/>
                <a:ea typeface="Roboto Serif ExtraBold"/>
                <a:cs typeface="Roboto Serif ExtraBold"/>
                <a:sym typeface="Roboto Serif ExtraBold"/>
              </a:rPr>
              <a:t>Management</a:t>
            </a:r>
            <a:endParaRPr sz="2000" dirty="0">
              <a:latin typeface="Roboto Serif ExtraBold"/>
              <a:ea typeface="Roboto Serif ExtraBold"/>
              <a:cs typeface="Roboto Serif ExtraBold"/>
              <a:sym typeface="Roboto Serif ExtraBold"/>
            </a:endParaRPr>
          </a:p>
          <a:p>
            <a:pPr marL="241300" lvl="0" indent="-203200" algn="l" rtl="0">
              <a:spcBef>
                <a:spcPts val="300"/>
              </a:spcBef>
              <a:spcAft>
                <a:spcPts val="0"/>
              </a:spcAft>
              <a:buSzPts val="1200"/>
              <a:buFont typeface="Anaheim"/>
              <a:buChar char="●"/>
            </a:pPr>
            <a:r>
              <a:rPr lang="en" dirty="0">
                <a:uFill>
                  <a:noFill/>
                </a:uFill>
              </a:rPr>
              <a:t>5.1.1  Good Movement </a:t>
            </a:r>
            <a:endParaRPr lang="en-US" dirty="0"/>
          </a:p>
          <a:p>
            <a:pPr marL="241300" lvl="0" indent="-203200" algn="l" rtl="0">
              <a:spcBef>
                <a:spcPts val="300"/>
              </a:spcBef>
              <a:spcAft>
                <a:spcPts val="0"/>
              </a:spcAft>
              <a:buSzPts val="1200"/>
              <a:buFont typeface="Anaheim"/>
              <a:buChar char="●"/>
            </a:pPr>
            <a:r>
              <a:rPr lang="en-US" dirty="0">
                <a:uFill>
                  <a:noFill/>
                </a:uFill>
              </a:rPr>
              <a:t>5.1.2  Physical Inventory</a:t>
            </a:r>
          </a:p>
          <a:p>
            <a:pPr marL="241300" lvl="0" indent="-203200" algn="l" rtl="0">
              <a:spcBef>
                <a:spcPts val="300"/>
              </a:spcBef>
              <a:spcAft>
                <a:spcPts val="0"/>
              </a:spcAft>
              <a:buSzPts val="1200"/>
              <a:buFont typeface="Anaheim"/>
              <a:buChar char="●"/>
            </a:pPr>
            <a:r>
              <a:rPr lang="en-US" dirty="0">
                <a:uFill>
                  <a:noFill/>
                </a:uFill>
                <a:hlinkClick r:id="rId3"/>
              </a:rPr>
              <a:t>5.1.3</a:t>
            </a:r>
            <a:r>
              <a:rPr lang="en-US" dirty="0">
                <a:uFill>
                  <a:noFill/>
                </a:uFill>
              </a:rPr>
              <a:t> Logistic Strategy (FIFO, FEFO, LIFO)</a:t>
            </a:r>
            <a:endParaRPr lang="en-US" dirty="0"/>
          </a:p>
          <a:p>
            <a:pPr marL="241300" lvl="0" indent="-203200" algn="l" rtl="0">
              <a:spcBef>
                <a:spcPts val="300"/>
              </a:spcBef>
              <a:spcAft>
                <a:spcPts val="0"/>
              </a:spcAft>
              <a:buSzPts val="1200"/>
              <a:buFont typeface="Anaheim"/>
              <a:buChar char="●"/>
            </a:pPr>
            <a:r>
              <a:rPr lang="en" dirty="0">
                <a:uFill>
                  <a:noFill/>
                </a:uFill>
                <a:hlinkClick r:id="rId4"/>
              </a:rPr>
              <a:t>5.1.4</a:t>
            </a:r>
            <a:r>
              <a:rPr lang="en" dirty="0">
                <a:uFill>
                  <a:noFill/>
                </a:uFill>
              </a:rPr>
              <a:t>  Valuation Method</a:t>
            </a:r>
            <a:endParaRPr dirty="0"/>
          </a:p>
          <a:p>
            <a:pPr marL="0" lvl="0" indent="0" algn="l" rtl="0">
              <a:spcBef>
                <a:spcPts val="300"/>
              </a:spcBef>
              <a:spcAft>
                <a:spcPts val="0"/>
              </a:spcAft>
              <a:buNone/>
            </a:pPr>
            <a:r>
              <a:rPr lang="en-US" sz="2000" dirty="0">
                <a:latin typeface="Roboto Serif ExtraBold"/>
                <a:ea typeface="Roboto Serif ExtraBold"/>
                <a:cs typeface="Roboto Serif ExtraBold"/>
                <a:sym typeface="Roboto Serif ExtraBold"/>
              </a:rPr>
              <a:t>5.2 Organizational structure of the warehouse</a:t>
            </a:r>
          </a:p>
          <a:p>
            <a:pPr marL="0" indent="0">
              <a:buNone/>
            </a:pPr>
            <a:r>
              <a:rPr lang="en-US" sz="2000" dirty="0">
                <a:latin typeface="Roboto Serif ExtraBold"/>
                <a:ea typeface="Roboto Serif ExtraBold"/>
                <a:cs typeface="Roboto Serif ExtraBold"/>
                <a:sym typeface="Roboto Serif ExtraBold"/>
              </a:rPr>
              <a:t>5.3 Master Data</a:t>
            </a:r>
          </a:p>
          <a:p>
            <a:pPr marL="241300" lvl="0" indent="-203200" algn="l" rtl="0">
              <a:spcBef>
                <a:spcPts val="300"/>
              </a:spcBef>
              <a:spcAft>
                <a:spcPts val="0"/>
              </a:spcAft>
              <a:buSzPts val="1200"/>
              <a:buFont typeface="Anaheim"/>
              <a:buChar char="●"/>
            </a:pPr>
            <a:r>
              <a:rPr lang="en-US" dirty="0">
                <a:uFill>
                  <a:noFill/>
                </a:uFill>
                <a:latin typeface="Manrope" panose="020B0604020202020204" charset="0"/>
                <a:hlinkClick r:id="rId5"/>
              </a:rPr>
              <a:t>5.3.1 </a:t>
            </a:r>
            <a:r>
              <a:rPr lang="en-US" dirty="0">
                <a:uFill>
                  <a:noFill/>
                </a:uFill>
                <a:latin typeface="Manrope" panose="020B0604020202020204" charset="0"/>
              </a:rPr>
              <a:t>Material Master</a:t>
            </a:r>
            <a:endParaRPr lang="en-US" dirty="0">
              <a:latin typeface="Manrope" panose="020B0604020202020204" charset="0"/>
            </a:endParaRPr>
          </a:p>
          <a:p>
            <a:pPr marL="241300" lvl="0" indent="-203200" algn="l" rtl="0">
              <a:spcBef>
                <a:spcPts val="300"/>
              </a:spcBef>
              <a:spcAft>
                <a:spcPts val="0"/>
              </a:spcAft>
              <a:buSzPts val="1200"/>
              <a:buFont typeface="Anaheim"/>
              <a:buChar char="●"/>
            </a:pPr>
            <a:r>
              <a:rPr lang="en-US" dirty="0">
                <a:uFill>
                  <a:noFill/>
                </a:uFill>
                <a:latin typeface="Manrope" panose="020B0604020202020204" charset="0"/>
                <a:hlinkClick r:id="rId6"/>
              </a:rPr>
              <a:t>5.3.2 </a:t>
            </a:r>
            <a:r>
              <a:rPr lang="en-US" dirty="0">
                <a:uFill>
                  <a:noFill/>
                </a:uFill>
                <a:latin typeface="Manrope" panose="020B0604020202020204" charset="0"/>
              </a:rPr>
              <a:t>Logistic Unit</a:t>
            </a:r>
            <a:endParaRPr lang="en-US" dirty="0">
              <a:latin typeface="Manrope" panose="020B0604020202020204" charset="0"/>
            </a:endParaRPr>
          </a:p>
          <a:p>
            <a:pPr marL="241300" lvl="0" indent="-203200" algn="l" rtl="0">
              <a:spcBef>
                <a:spcPts val="300"/>
              </a:spcBef>
              <a:spcAft>
                <a:spcPts val="0"/>
              </a:spcAft>
              <a:buSzPts val="1200"/>
              <a:buFont typeface="Anaheim"/>
              <a:buChar char="●"/>
            </a:pPr>
            <a:r>
              <a:rPr lang="en-US" dirty="0">
                <a:uFill>
                  <a:noFill/>
                </a:uFill>
                <a:latin typeface="Manrope" panose="020B0604020202020204" charset="0"/>
                <a:hlinkClick r:id="rId3"/>
              </a:rPr>
              <a:t>5.3.3 </a:t>
            </a:r>
            <a:r>
              <a:rPr lang="en-US" dirty="0">
                <a:uFill>
                  <a:noFill/>
                </a:uFill>
                <a:latin typeface="Manrope" panose="020B0604020202020204" charset="0"/>
              </a:rPr>
              <a:t>Batch of goods &amp; Lookup Batch of good’s information - Traceability</a:t>
            </a:r>
            <a:endParaRPr lang="en-US" dirty="0">
              <a:latin typeface="Manrope" panose="020B0604020202020204" charset="0"/>
              <a:ea typeface="Roboto Serif ExtraBold"/>
              <a:cs typeface="Roboto Serif ExtraBold"/>
              <a:sym typeface="Roboto Serif ExtraBold"/>
            </a:endParaRPr>
          </a:p>
          <a:p>
            <a:pPr marL="0" indent="0">
              <a:buNone/>
            </a:pPr>
            <a:r>
              <a:rPr lang="en-US" sz="2000" dirty="0">
                <a:latin typeface="Roboto Serif ExtraBold"/>
                <a:ea typeface="Roboto Serif ExtraBold"/>
                <a:cs typeface="Roboto Serif ExtraBold"/>
                <a:sym typeface="Roboto Serif ExtraBold"/>
              </a:rPr>
              <a:t>5.4 Warehouse management process</a:t>
            </a:r>
          </a:p>
        </p:txBody>
      </p:sp>
      <p:sp>
        <p:nvSpPr>
          <p:cNvPr id="1989" name="Google Shape;1989;p50"/>
          <p:cNvSpPr/>
          <p:nvPr/>
        </p:nvSpPr>
        <p:spPr>
          <a:xfrm>
            <a:off x="7992850" y="4013150"/>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0"/>
          <p:cNvSpPr/>
          <p:nvPr/>
        </p:nvSpPr>
        <p:spPr>
          <a:xfrm>
            <a:off x="6687350" y="3047825"/>
            <a:ext cx="477900" cy="4779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4723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5434-4267-DC8D-9E24-66C1F80DA8EC}"/>
              </a:ext>
            </a:extLst>
          </p:cNvPr>
          <p:cNvSpPr>
            <a:spLocks noGrp="1"/>
          </p:cNvSpPr>
          <p:nvPr>
            <p:ph type="title"/>
          </p:nvPr>
        </p:nvSpPr>
        <p:spPr/>
        <p:txBody>
          <a:bodyPr/>
          <a:lstStyle/>
          <a:p>
            <a:endParaRPr lang="en-US" dirty="0"/>
          </a:p>
        </p:txBody>
      </p:sp>
      <p:pic>
        <p:nvPicPr>
          <p:cNvPr id="8" name="Picture 7" descr="A picture containing screenshot&#10;&#10;Description automatically generated">
            <a:extLst>
              <a:ext uri="{FF2B5EF4-FFF2-40B4-BE49-F238E27FC236}">
                <a16:creationId xmlns:a16="http://schemas.microsoft.com/office/drawing/2014/main" id="{0DC4226E-1802-1E9F-341F-912FAE4038B6}"/>
              </a:ext>
            </a:extLst>
          </p:cNvPr>
          <p:cNvPicPr>
            <a:picLocks noChangeAspect="1"/>
          </p:cNvPicPr>
          <p:nvPr/>
        </p:nvPicPr>
        <p:blipFill>
          <a:blip r:embed="rId2"/>
          <a:stretch>
            <a:fillRect/>
          </a:stretch>
        </p:blipFill>
        <p:spPr>
          <a:xfrm rot="5400000">
            <a:off x="1592973" y="-2253371"/>
            <a:ext cx="5794367" cy="10301110"/>
          </a:xfrm>
          <a:prstGeom prst="rect">
            <a:avLst/>
          </a:prstGeom>
        </p:spPr>
      </p:pic>
    </p:spTree>
    <p:extLst>
      <p:ext uri="{BB962C8B-B14F-4D97-AF65-F5344CB8AC3E}">
        <p14:creationId xmlns:p14="http://schemas.microsoft.com/office/powerpoint/2010/main" val="2222097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1" descr="Ảnh có chứa văn bản, Phông chữ, số, hàng&#10;&#10;Mô tả được tạo tự động">
            <a:extLst>
              <a:ext uri="{FF2B5EF4-FFF2-40B4-BE49-F238E27FC236}">
                <a16:creationId xmlns:a16="http://schemas.microsoft.com/office/drawing/2014/main" id="{D34AFF08-2953-C731-3A01-764ED985A445}"/>
              </a:ext>
            </a:extLst>
          </p:cNvPr>
          <p:cNvPicPr>
            <a:picLocks noChangeAspect="1"/>
          </p:cNvPicPr>
          <p:nvPr/>
        </p:nvPicPr>
        <p:blipFill>
          <a:blip r:embed="rId2"/>
          <a:stretch>
            <a:fillRect/>
          </a:stretch>
        </p:blipFill>
        <p:spPr>
          <a:xfrm>
            <a:off x="712724" y="606389"/>
            <a:ext cx="7718552" cy="3051211"/>
          </a:xfrm>
          <a:prstGeom prst="rect">
            <a:avLst/>
          </a:prstGeom>
        </p:spPr>
      </p:pic>
      <p:sp>
        <p:nvSpPr>
          <p:cNvPr id="4" name="Google Shape;1196;p33">
            <a:extLst>
              <a:ext uri="{FF2B5EF4-FFF2-40B4-BE49-F238E27FC236}">
                <a16:creationId xmlns:a16="http://schemas.microsoft.com/office/drawing/2014/main" id="{16ACCB75-3F14-CDD0-D771-DFADD886EDEF}"/>
              </a:ext>
            </a:extLst>
          </p:cNvPr>
          <p:cNvSpPr txBox="1">
            <a:spLocks noGrp="1"/>
          </p:cNvSpPr>
          <p:nvPr>
            <p:ph type="subTitle" idx="1"/>
          </p:nvPr>
        </p:nvSpPr>
        <p:spPr>
          <a:xfrm>
            <a:off x="712724" y="3585882"/>
            <a:ext cx="7718552" cy="74407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Pull Rule for Cross Dock location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2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30"/>
          <p:cNvSpPr/>
          <p:nvPr/>
        </p:nvSpPr>
        <p:spPr>
          <a:xfrm>
            <a:off x="-1746900" y="1286850"/>
            <a:ext cx="5143500" cy="514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txBox="1">
            <a:spLocks noGrp="1"/>
          </p:cNvSpPr>
          <p:nvPr>
            <p:ph type="title"/>
          </p:nvPr>
        </p:nvSpPr>
        <p:spPr>
          <a:xfrm>
            <a:off x="3652164" y="1566569"/>
            <a:ext cx="7704000" cy="572700"/>
          </a:xfrm>
          <a:prstGeom prst="rect">
            <a:avLst/>
          </a:prstGeom>
        </p:spPr>
        <p:txBody>
          <a:bodyPr spcFirstLastPara="1" wrap="square" lIns="91425" tIns="91425" rIns="91425" bIns="91425" anchor="t" anchorCtr="0">
            <a:noAutofit/>
          </a:bodyPr>
          <a:lstStyle/>
          <a:p>
            <a:r>
              <a:rPr lang="en-US" dirty="0"/>
              <a:t>5.1.2 Physical Inventory</a:t>
            </a:r>
            <a:br>
              <a:rPr lang="en-US" dirty="0"/>
            </a:br>
            <a:endParaRPr sz="3000" dirty="0"/>
          </a:p>
        </p:txBody>
      </p:sp>
      <p:sp>
        <p:nvSpPr>
          <p:cNvPr id="1151" name="Google Shape;1151;p30"/>
          <p:cNvSpPr/>
          <p:nvPr/>
        </p:nvSpPr>
        <p:spPr>
          <a:xfrm>
            <a:off x="7196225" y="-3325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0"/>
          <p:cNvGrpSpPr/>
          <p:nvPr/>
        </p:nvGrpSpPr>
        <p:grpSpPr>
          <a:xfrm>
            <a:off x="8971500" y="4190175"/>
            <a:ext cx="172500" cy="972600"/>
            <a:chOff x="-46575" y="2015400"/>
            <a:chExt cx="172500" cy="972600"/>
          </a:xfrm>
        </p:grpSpPr>
        <p:sp>
          <p:nvSpPr>
            <p:cNvPr id="1153" name="Google Shape;1153;p30"/>
            <p:cNvSpPr/>
            <p:nvPr/>
          </p:nvSpPr>
          <p:spPr>
            <a:xfrm rot="-5400000">
              <a:off x="-4657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5400000">
              <a:off x="-4657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5400000">
              <a:off x="-4657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5400000">
              <a:off x="-4657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5400000">
              <a:off x="-4657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5400000">
              <a:off x="-4657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5400000">
              <a:off x="-4657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5400000">
              <a:off x="-4657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5400000">
              <a:off x="-4657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5400000">
              <a:off x="6772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rot="-5400000">
              <a:off x="6772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rot="-5400000">
              <a:off x="6772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rot="-5400000">
              <a:off x="6772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5400000">
              <a:off x="6772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5400000">
              <a:off x="6772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5400000">
              <a:off x="6772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5400000">
              <a:off x="6772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5400000">
              <a:off x="6772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290FDFC-776D-C302-125D-1FB70D19B8EF}"/>
              </a:ext>
            </a:extLst>
          </p:cNvPr>
          <p:cNvSpPr txBox="1"/>
          <p:nvPr/>
        </p:nvSpPr>
        <p:spPr>
          <a:xfrm>
            <a:off x="3652164" y="2534912"/>
            <a:ext cx="5063771" cy="1387367"/>
          </a:xfrm>
          <a:prstGeom prst="rect">
            <a:avLst/>
          </a:prstGeom>
          <a:noFill/>
        </p:spPr>
        <p:txBody>
          <a:bodyPr wrap="square">
            <a:spAutoFit/>
          </a:bodyPr>
          <a:lstStyle/>
          <a:p>
            <a:pPr>
              <a:lnSpc>
                <a:spcPct val="107000"/>
              </a:lnSpc>
              <a:spcAft>
                <a:spcPts val="800"/>
              </a:spcAft>
            </a:pPr>
            <a:r>
              <a:rPr lang="en-US" sz="2000" dirty="0">
                <a:latin typeface="Times New Roman" panose="02020603050405020304" pitchFamily="18" charset="0"/>
                <a:cs typeface="Times New Roman" panose="02020603050405020304" pitchFamily="18" charset="0"/>
              </a:rPr>
              <a:t>An activity that takes place every month, quarter or 6 months. The purpose of physical inventory activity is to tally each SKU (Stock keeping Unit), to update the actual quantity.</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Placeholder 4" descr="A picture containing sky, outdoor, boat, freight transport&#10;&#10;Description automatically generated">
            <a:extLst>
              <a:ext uri="{FF2B5EF4-FFF2-40B4-BE49-F238E27FC236}">
                <a16:creationId xmlns:a16="http://schemas.microsoft.com/office/drawing/2014/main" id="{88D66AAD-70D8-C135-7546-05AB207B57A7}"/>
              </a:ext>
            </a:extLst>
          </p:cNvPr>
          <p:cNvPicPr>
            <a:picLocks noGrp="1" noChangeAspect="1"/>
          </p:cNvPicPr>
          <p:nvPr>
            <p:ph type="pic" idx="2"/>
          </p:nvPr>
        </p:nvPicPr>
        <p:blipFill>
          <a:blip r:embed="rId3"/>
          <a:srcRect l="12467" r="12467"/>
          <a:stretch>
            <a:fillRect/>
          </a:stretch>
        </p:blipFill>
        <p:spPr/>
      </p:pic>
    </p:spTree>
    <p:extLst>
      <p:ext uri="{BB962C8B-B14F-4D97-AF65-F5344CB8AC3E}">
        <p14:creationId xmlns:p14="http://schemas.microsoft.com/office/powerpoint/2010/main" val="31546633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D520A-E27E-2AA6-4FA1-C34614893239}"/>
              </a:ext>
            </a:extLst>
          </p:cNvPr>
          <p:cNvPicPr>
            <a:picLocks noChangeAspect="1"/>
          </p:cNvPicPr>
          <p:nvPr/>
        </p:nvPicPr>
        <p:blipFill>
          <a:blip r:embed="rId2"/>
          <a:stretch>
            <a:fillRect/>
          </a:stretch>
        </p:blipFill>
        <p:spPr>
          <a:xfrm>
            <a:off x="233082" y="1004048"/>
            <a:ext cx="8731624" cy="2599764"/>
          </a:xfrm>
          <a:prstGeom prst="rect">
            <a:avLst/>
          </a:prstGeom>
        </p:spPr>
      </p:pic>
      <p:sp>
        <p:nvSpPr>
          <p:cNvPr id="5" name="Google Shape;1196;p33">
            <a:extLst>
              <a:ext uri="{FF2B5EF4-FFF2-40B4-BE49-F238E27FC236}">
                <a16:creationId xmlns:a16="http://schemas.microsoft.com/office/drawing/2014/main" id="{1CE6A812-1731-07F0-8C8D-869CECE03F15}"/>
              </a:ext>
            </a:extLst>
          </p:cNvPr>
          <p:cNvSpPr txBox="1">
            <a:spLocks noGrp="1"/>
          </p:cNvSpPr>
          <p:nvPr>
            <p:ph type="subTitle" idx="1"/>
          </p:nvPr>
        </p:nvSpPr>
        <p:spPr>
          <a:xfrm>
            <a:off x="233082" y="3603812"/>
            <a:ext cx="8731624" cy="923364"/>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Physical inventory according to ABC*</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8786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descr="Ảnh có chứa văn bản, ảnh chụp màn hình, Phông chữ, màn hình&#10;&#10;Mô tả được tạo tự động">
            <a:extLst>
              <a:ext uri="{FF2B5EF4-FFF2-40B4-BE49-F238E27FC236}">
                <a16:creationId xmlns:a16="http://schemas.microsoft.com/office/drawing/2014/main" id="{18611ED6-2F0B-B53E-E33D-3AEE35CE1C19}"/>
              </a:ext>
            </a:extLst>
          </p:cNvPr>
          <p:cNvPicPr>
            <a:picLocks noChangeAspect="1"/>
          </p:cNvPicPr>
          <p:nvPr/>
        </p:nvPicPr>
        <p:blipFill>
          <a:blip r:embed="rId2"/>
          <a:stretch>
            <a:fillRect/>
          </a:stretch>
        </p:blipFill>
        <p:spPr>
          <a:xfrm>
            <a:off x="932329" y="297546"/>
            <a:ext cx="7207624" cy="4087906"/>
          </a:xfrm>
          <a:prstGeom prst="rect">
            <a:avLst/>
          </a:prstGeom>
        </p:spPr>
      </p:pic>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1004047" y="4385452"/>
            <a:ext cx="7135906" cy="41963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Create new physical inventory activity</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40534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486582" y="3926541"/>
            <a:ext cx="8151124" cy="41963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Implementation physical inventory process</a:t>
            </a:r>
            <a:endParaRPr dirty="0">
              <a:latin typeface="Times New Roman" panose="02020603050405020304" pitchFamily="18" charset="0"/>
              <a:cs typeface="Times New Roman" panose="02020603050405020304" pitchFamily="18" charset="0"/>
            </a:endParaRPr>
          </a:p>
        </p:txBody>
      </p:sp>
      <p:pic>
        <p:nvPicPr>
          <p:cNvPr id="4" name="Hình ảnh 1" descr="Ảnh có chứa văn bản, ảnh chụp màn hình, Phông chữ, số&#10;&#10;Mô tả được tạo tự động">
            <a:extLst>
              <a:ext uri="{FF2B5EF4-FFF2-40B4-BE49-F238E27FC236}">
                <a16:creationId xmlns:a16="http://schemas.microsoft.com/office/drawing/2014/main" id="{BA629BB0-9D83-2BB2-EDA0-0983C83FA33D}"/>
              </a:ext>
            </a:extLst>
          </p:cNvPr>
          <p:cNvPicPr>
            <a:picLocks noChangeAspect="1"/>
          </p:cNvPicPr>
          <p:nvPr/>
        </p:nvPicPr>
        <p:blipFill>
          <a:blip r:embed="rId2"/>
          <a:stretch>
            <a:fillRect/>
          </a:stretch>
        </p:blipFill>
        <p:spPr>
          <a:xfrm>
            <a:off x="448235" y="488553"/>
            <a:ext cx="8199327" cy="3437988"/>
          </a:xfrm>
          <a:prstGeom prst="rect">
            <a:avLst/>
          </a:prstGeom>
        </p:spPr>
      </p:pic>
    </p:spTree>
    <p:extLst>
      <p:ext uri="{BB962C8B-B14F-4D97-AF65-F5344CB8AC3E}">
        <p14:creationId xmlns:p14="http://schemas.microsoft.com/office/powerpoint/2010/main" val="353166083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30"/>
          <p:cNvSpPr/>
          <p:nvPr/>
        </p:nvSpPr>
        <p:spPr>
          <a:xfrm>
            <a:off x="-1746900" y="1286850"/>
            <a:ext cx="5143500" cy="514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txBox="1">
            <a:spLocks noGrp="1"/>
          </p:cNvSpPr>
          <p:nvPr>
            <p:ph type="title"/>
          </p:nvPr>
        </p:nvSpPr>
        <p:spPr>
          <a:xfrm>
            <a:off x="3546600" y="780825"/>
            <a:ext cx="7704000" cy="572700"/>
          </a:xfrm>
          <a:prstGeom prst="rect">
            <a:avLst/>
          </a:prstGeom>
        </p:spPr>
        <p:txBody>
          <a:bodyPr spcFirstLastPara="1" wrap="square" lIns="91425" tIns="91425" rIns="91425" bIns="91425" anchor="t" anchorCtr="0">
            <a:noAutofit/>
          </a:bodyPr>
          <a:lstStyle/>
          <a:p>
            <a:r>
              <a:rPr lang="en-US" dirty="0"/>
              <a:t>5.1.3 Logistic Strategy</a:t>
            </a:r>
            <a:br>
              <a:rPr lang="en-US" dirty="0"/>
            </a:br>
            <a:endParaRPr sz="3000" dirty="0"/>
          </a:p>
        </p:txBody>
      </p:sp>
      <p:sp>
        <p:nvSpPr>
          <p:cNvPr id="1151" name="Google Shape;1151;p30"/>
          <p:cNvSpPr/>
          <p:nvPr/>
        </p:nvSpPr>
        <p:spPr>
          <a:xfrm>
            <a:off x="7196225" y="-3325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0"/>
          <p:cNvGrpSpPr/>
          <p:nvPr/>
        </p:nvGrpSpPr>
        <p:grpSpPr>
          <a:xfrm>
            <a:off x="8971500" y="4190175"/>
            <a:ext cx="172500" cy="972600"/>
            <a:chOff x="-46575" y="2015400"/>
            <a:chExt cx="172500" cy="972600"/>
          </a:xfrm>
        </p:grpSpPr>
        <p:sp>
          <p:nvSpPr>
            <p:cNvPr id="1153" name="Google Shape;1153;p30"/>
            <p:cNvSpPr/>
            <p:nvPr/>
          </p:nvSpPr>
          <p:spPr>
            <a:xfrm rot="-5400000">
              <a:off x="-4657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5400000">
              <a:off x="-4657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5400000">
              <a:off x="-4657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5400000">
              <a:off x="-4657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5400000">
              <a:off x="-4657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5400000">
              <a:off x="-4657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5400000">
              <a:off x="-4657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5400000">
              <a:off x="-4657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5400000">
              <a:off x="-4657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5400000">
              <a:off x="6772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rot="-5400000">
              <a:off x="6772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rot="-5400000">
              <a:off x="6772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rot="-5400000">
              <a:off x="6772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5400000">
              <a:off x="6772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5400000">
              <a:off x="6772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5400000">
              <a:off x="6772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5400000">
              <a:off x="6772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5400000">
              <a:off x="6772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290FDFC-776D-C302-125D-1FB70D19B8EF}"/>
              </a:ext>
            </a:extLst>
          </p:cNvPr>
          <p:cNvSpPr txBox="1"/>
          <p:nvPr/>
        </p:nvSpPr>
        <p:spPr>
          <a:xfrm>
            <a:off x="3546600" y="1536168"/>
            <a:ext cx="5063771" cy="2683107"/>
          </a:xfrm>
          <a:prstGeom prst="rect">
            <a:avLst/>
          </a:prstGeom>
          <a:noFill/>
        </p:spPr>
        <p:txBody>
          <a:bodyPr wrap="square">
            <a:spAutoFit/>
          </a:bodyPr>
          <a:lstStyle/>
          <a:p>
            <a:pPr>
              <a:lnSpc>
                <a:spcPct val="107000"/>
              </a:lnSpc>
              <a:spcAft>
                <a:spcPts val="800"/>
              </a:spcAft>
            </a:pPr>
            <a:r>
              <a:rPr lang="en-US" sz="2000" dirty="0">
                <a:latin typeface="Times New Roman" panose="02020603050405020304" pitchFamily="18" charset="0"/>
                <a:cs typeface="Times New Roman" panose="02020603050405020304" pitchFamily="18" charset="0"/>
              </a:rPr>
              <a:t>The logistics strategy for inventory is the way to determine the priority when releasing the warehouse. There are 3 main types of strategies:</a:t>
            </a:r>
          </a:p>
          <a:p>
            <a:pPr>
              <a:lnSpc>
                <a:spcPct val="107000"/>
              </a:lnSpc>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FIFO (First In First Out)</a:t>
            </a:r>
          </a:p>
          <a:p>
            <a:pPr>
              <a:lnSpc>
                <a:spcPct val="107000"/>
              </a:lnSpc>
              <a:spcAft>
                <a:spcPts val="800"/>
              </a:spcAft>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 LIFO (Last In First Out)</a:t>
            </a:r>
          </a:p>
          <a:p>
            <a:pPr>
              <a:lnSpc>
                <a:spcPct val="107000"/>
              </a:lnSpc>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FEFO (First Expiry First Out)</a:t>
            </a:r>
          </a:p>
        </p:txBody>
      </p:sp>
      <p:pic>
        <p:nvPicPr>
          <p:cNvPr id="5" name="Picture Placeholder 4" descr="A picture containing sky, outdoor, boat, freight transport&#10;&#10;Description automatically generated">
            <a:extLst>
              <a:ext uri="{FF2B5EF4-FFF2-40B4-BE49-F238E27FC236}">
                <a16:creationId xmlns:a16="http://schemas.microsoft.com/office/drawing/2014/main" id="{88D66AAD-70D8-C135-7546-05AB207B57A7}"/>
              </a:ext>
            </a:extLst>
          </p:cNvPr>
          <p:cNvPicPr>
            <a:picLocks noGrp="1" noChangeAspect="1"/>
          </p:cNvPicPr>
          <p:nvPr>
            <p:ph type="pic" idx="2"/>
          </p:nvPr>
        </p:nvPicPr>
        <p:blipFill>
          <a:blip r:embed="rId3"/>
          <a:srcRect l="12467" r="12467"/>
          <a:stretch>
            <a:fillRect/>
          </a:stretch>
        </p:blipFill>
        <p:spPr/>
      </p:pic>
    </p:spTree>
    <p:extLst>
      <p:ext uri="{BB962C8B-B14F-4D97-AF65-F5344CB8AC3E}">
        <p14:creationId xmlns:p14="http://schemas.microsoft.com/office/powerpoint/2010/main" val="1252675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992522" y="4433196"/>
            <a:ext cx="6941242" cy="55118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Configure logistics strategy for inventory</a:t>
            </a:r>
            <a:endParaRPr dirty="0">
              <a:latin typeface="Times New Roman" panose="02020603050405020304" pitchFamily="18" charset="0"/>
              <a:cs typeface="Times New Roman" panose="02020603050405020304" pitchFamily="18" charset="0"/>
            </a:endParaRPr>
          </a:p>
        </p:txBody>
      </p:sp>
      <p:pic>
        <p:nvPicPr>
          <p:cNvPr id="2" name="Hình ảnh 1" descr="Ảnh có chứa văn bản, ảnh chụp màn hình, màn hình, số&#10;&#10;Mô tả được tạo tự động">
            <a:extLst>
              <a:ext uri="{FF2B5EF4-FFF2-40B4-BE49-F238E27FC236}">
                <a16:creationId xmlns:a16="http://schemas.microsoft.com/office/drawing/2014/main" id="{303D0D40-486A-E02A-F358-E9CFFECD6D91}"/>
              </a:ext>
            </a:extLst>
          </p:cNvPr>
          <p:cNvPicPr>
            <a:picLocks noChangeAspect="1"/>
          </p:cNvPicPr>
          <p:nvPr/>
        </p:nvPicPr>
        <p:blipFill>
          <a:blip r:embed="rId2"/>
          <a:stretch>
            <a:fillRect/>
          </a:stretch>
        </p:blipFill>
        <p:spPr>
          <a:xfrm>
            <a:off x="992523" y="40695"/>
            <a:ext cx="6941242" cy="4392501"/>
          </a:xfrm>
          <a:prstGeom prst="rect">
            <a:avLst/>
          </a:prstGeom>
        </p:spPr>
      </p:pic>
    </p:spTree>
    <p:extLst>
      <p:ext uri="{BB962C8B-B14F-4D97-AF65-F5344CB8AC3E}">
        <p14:creationId xmlns:p14="http://schemas.microsoft.com/office/powerpoint/2010/main" val="112127806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753480" y="3139125"/>
            <a:ext cx="7361492" cy="55618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2 lots purchased at different time</a:t>
            </a:r>
          </a:p>
        </p:txBody>
      </p:sp>
      <p:pic>
        <p:nvPicPr>
          <p:cNvPr id="4" name="Hình ảnh 1" descr="Ảnh có chứa văn bản, phần mềm, Phông chữ, số&#10;&#10;Mô tả được tạo tự động">
            <a:extLst>
              <a:ext uri="{FF2B5EF4-FFF2-40B4-BE49-F238E27FC236}">
                <a16:creationId xmlns:a16="http://schemas.microsoft.com/office/drawing/2014/main" id="{53E9DC8D-F01C-F733-7156-8EC55AABB97C}"/>
              </a:ext>
            </a:extLst>
          </p:cNvPr>
          <p:cNvPicPr>
            <a:picLocks noChangeAspect="1"/>
          </p:cNvPicPr>
          <p:nvPr/>
        </p:nvPicPr>
        <p:blipFill>
          <a:blip r:embed="rId2"/>
          <a:stretch>
            <a:fillRect/>
          </a:stretch>
        </p:blipFill>
        <p:spPr>
          <a:xfrm>
            <a:off x="753480" y="1124366"/>
            <a:ext cx="7361493" cy="2014760"/>
          </a:xfrm>
          <a:prstGeom prst="rect">
            <a:avLst/>
          </a:prstGeom>
        </p:spPr>
      </p:pic>
    </p:spTree>
    <p:extLst>
      <p:ext uri="{BB962C8B-B14F-4D97-AF65-F5344CB8AC3E}">
        <p14:creationId xmlns:p14="http://schemas.microsoft.com/office/powerpoint/2010/main" val="308305249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0" y="703125"/>
            <a:ext cx="5495364" cy="886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 In First Out (FIFO) </a:t>
            </a:r>
          </a:p>
        </p:txBody>
      </p:sp>
      <p:sp>
        <p:nvSpPr>
          <p:cNvPr id="1177" name="Google Shape;1177;p31"/>
          <p:cNvSpPr txBox="1">
            <a:spLocks noGrp="1"/>
          </p:cNvSpPr>
          <p:nvPr>
            <p:ph type="subTitle" idx="1"/>
          </p:nvPr>
        </p:nvSpPr>
        <p:spPr>
          <a:xfrm>
            <a:off x="212652" y="1835831"/>
            <a:ext cx="5070060" cy="3149213"/>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The FIFO strategy is an inventory management method whereby applied to ensure that the oldest received inventory will be used or shipped out first, help reducing the risk of product obsolescence, expiration or spoilage.</a:t>
            </a:r>
          </a:p>
        </p:txBody>
      </p:sp>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group of men in a warehouse&#10;&#10;Description automatically generated with low confidence">
            <a:extLst>
              <a:ext uri="{FF2B5EF4-FFF2-40B4-BE49-F238E27FC236}">
                <a16:creationId xmlns:a16="http://schemas.microsoft.com/office/drawing/2014/main" id="{40AF5908-0676-CEA1-A655-FFA076ABC412}"/>
              </a:ext>
            </a:extLst>
          </p:cNvPr>
          <p:cNvPicPr>
            <a:picLocks noGrp="1" noChangeAspect="1"/>
          </p:cNvPicPr>
          <p:nvPr>
            <p:ph type="pic" idx="2"/>
          </p:nvPr>
        </p:nvPicPr>
        <p:blipFill>
          <a:blip r:embed="rId3"/>
          <a:srcRect l="21884" r="21884"/>
          <a:stretch>
            <a:fillRect/>
          </a:stretch>
        </p:blipFill>
        <p:spPr>
          <a:xfrm>
            <a:off x="5562043" y="171150"/>
            <a:ext cx="4801200" cy="4801200"/>
          </a:xfrm>
        </p:spPr>
      </p:pic>
    </p:spTree>
    <p:extLst>
      <p:ext uri="{BB962C8B-B14F-4D97-AF65-F5344CB8AC3E}">
        <p14:creationId xmlns:p14="http://schemas.microsoft.com/office/powerpoint/2010/main" val="1286546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 calcmode="lin" valueType="num">
                                      <p:cBhvr additive="base">
                                        <p:cTn id="7" dur="500" fill="hold"/>
                                        <p:tgtEl>
                                          <p:spTgt spid="11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32"/>
          <p:cNvSpPr txBox="1">
            <a:spLocks noGrp="1"/>
          </p:cNvSpPr>
          <p:nvPr>
            <p:ph type="title"/>
          </p:nvPr>
        </p:nvSpPr>
        <p:spPr>
          <a:xfrm>
            <a:off x="4061209" y="3286622"/>
            <a:ext cx="5377850" cy="16440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Inventory Management</a:t>
            </a:r>
            <a:endParaRPr dirty="0"/>
          </a:p>
        </p:txBody>
      </p:sp>
      <p:sp>
        <p:nvSpPr>
          <p:cNvPr id="1185" name="Google Shape;1185;p32"/>
          <p:cNvSpPr txBox="1">
            <a:spLocks noGrp="1"/>
          </p:cNvSpPr>
          <p:nvPr>
            <p:ph type="title" idx="3"/>
          </p:nvPr>
        </p:nvSpPr>
        <p:spPr>
          <a:xfrm>
            <a:off x="5157100" y="1722066"/>
            <a:ext cx="2158100" cy="13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5.1</a:t>
            </a:r>
            <a:endParaRPr dirty="0"/>
          </a:p>
        </p:txBody>
      </p:sp>
      <p:sp>
        <p:nvSpPr>
          <p:cNvPr id="1186" name="Google Shape;1186;p32"/>
          <p:cNvSpPr/>
          <p:nvPr/>
        </p:nvSpPr>
        <p:spPr>
          <a:xfrm>
            <a:off x="-5688300" y="-3476675"/>
            <a:ext cx="10020000" cy="10020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Placeholder 18" descr="A picture containing inventory, indoor, shelf, warehouse&#10;&#10;Description automatically generated">
            <a:extLst>
              <a:ext uri="{FF2B5EF4-FFF2-40B4-BE49-F238E27FC236}">
                <a16:creationId xmlns:a16="http://schemas.microsoft.com/office/drawing/2014/main" id="{39293378-EE4B-D220-5157-DD5F8087AAAA}"/>
              </a:ext>
            </a:extLst>
          </p:cNvPr>
          <p:cNvPicPr>
            <a:picLocks noGrp="1" noChangeAspect="1"/>
          </p:cNvPicPr>
          <p:nvPr>
            <p:ph type="pic" idx="2"/>
          </p:nvPr>
        </p:nvPicPr>
        <p:blipFill>
          <a:blip r:embed="rId3"/>
          <a:srcRect l="18750" r="18750"/>
          <a:stretch>
            <a:fillRect/>
          </a:stretch>
        </p:blipFill>
        <p:spPr>
          <a:xfrm>
            <a:off x="-5250300" y="-3038675"/>
            <a:ext cx="9144000" cy="9144000"/>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681761" y="3352801"/>
            <a:ext cx="7554622" cy="55618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Automatically select shipments according to the strategy</a:t>
            </a:r>
          </a:p>
        </p:txBody>
      </p:sp>
      <p:pic>
        <p:nvPicPr>
          <p:cNvPr id="2" name="Hình ảnh 1" descr="Ảnh có chứa văn bản, ảnh chụp màn hình, Phông chữ, số&#10;&#10;Mô tả được tạo tự động">
            <a:extLst>
              <a:ext uri="{FF2B5EF4-FFF2-40B4-BE49-F238E27FC236}">
                <a16:creationId xmlns:a16="http://schemas.microsoft.com/office/drawing/2014/main" id="{620A8C46-8C89-61DD-7967-2E30F0A1065E}"/>
              </a:ext>
            </a:extLst>
          </p:cNvPr>
          <p:cNvPicPr>
            <a:picLocks noChangeAspect="1"/>
          </p:cNvPicPr>
          <p:nvPr/>
        </p:nvPicPr>
        <p:blipFill>
          <a:blip r:embed="rId2"/>
          <a:stretch>
            <a:fillRect/>
          </a:stretch>
        </p:blipFill>
        <p:spPr>
          <a:xfrm>
            <a:off x="681761" y="805741"/>
            <a:ext cx="7554623" cy="2547060"/>
          </a:xfrm>
          <a:prstGeom prst="rect">
            <a:avLst/>
          </a:prstGeom>
        </p:spPr>
      </p:pic>
    </p:spTree>
    <p:extLst>
      <p:ext uri="{BB962C8B-B14F-4D97-AF65-F5344CB8AC3E}">
        <p14:creationId xmlns:p14="http://schemas.microsoft.com/office/powerpoint/2010/main" val="3161373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3825000" y="620237"/>
            <a:ext cx="531900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Last In First Out (LIFO)</a:t>
            </a:r>
          </a:p>
        </p:txBody>
      </p:sp>
      <p:sp>
        <p:nvSpPr>
          <p:cNvPr id="1177" name="Google Shape;1177;p31"/>
          <p:cNvSpPr txBox="1">
            <a:spLocks noGrp="1"/>
          </p:cNvSpPr>
          <p:nvPr>
            <p:ph type="subTitle" idx="1"/>
          </p:nvPr>
        </p:nvSpPr>
        <p:spPr>
          <a:xfrm>
            <a:off x="3825000" y="1816760"/>
            <a:ext cx="4707975" cy="23520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LIFO is a mechanism of storage, where the goods which are stored last that are to be used first. This technique is primarily used whenever non-perishable goods are being stored. </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1700276" y="-366732"/>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picture containing inventory, warehouse, indoor, aisle&#10;&#10;Description automatically generated">
            <a:extLst>
              <a:ext uri="{FF2B5EF4-FFF2-40B4-BE49-F238E27FC236}">
                <a16:creationId xmlns:a16="http://schemas.microsoft.com/office/drawing/2014/main" id="{5FC5F386-69AD-316E-8025-C348B01B397B}"/>
              </a:ext>
            </a:extLst>
          </p:cNvPr>
          <p:cNvPicPr>
            <a:picLocks noGrp="1" noChangeAspect="1"/>
          </p:cNvPicPr>
          <p:nvPr>
            <p:ph type="pic" idx="2"/>
          </p:nvPr>
        </p:nvPicPr>
        <p:blipFill>
          <a:blip r:embed="rId3"/>
          <a:srcRect l="16691" r="16691"/>
          <a:stretch>
            <a:fillRect/>
          </a:stretch>
        </p:blipFill>
        <p:spPr>
          <a:xfrm>
            <a:off x="-1378375" y="-107832"/>
            <a:ext cx="4801200" cy="4801200"/>
          </a:xfrm>
        </p:spPr>
      </p:pic>
    </p:spTree>
    <p:extLst>
      <p:ext uri="{BB962C8B-B14F-4D97-AF65-F5344CB8AC3E}">
        <p14:creationId xmlns:p14="http://schemas.microsoft.com/office/powerpoint/2010/main" val="315301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anim calcmode="lin" valueType="num">
                                      <p:cBhvr>
                                        <p:cTn id="8" dur="1000" fill="hold"/>
                                        <p:tgtEl>
                                          <p:spTgt spid="11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0" y="690283"/>
            <a:ext cx="5562043" cy="11743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First Expiry Fỉ</a:t>
            </a:r>
            <a:br>
              <a:rPr lang="en" dirty="0"/>
            </a:br>
            <a:r>
              <a:rPr lang="en" dirty="0"/>
              <a:t>r</a:t>
            </a:r>
            <a:br>
              <a:rPr lang="en" dirty="0"/>
            </a:br>
            <a:r>
              <a:rPr lang="en" dirty="0"/>
              <a:t>s</a:t>
            </a: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br>
              <a:rPr lang="en" dirty="0"/>
            </a:br>
            <a:r>
              <a:rPr lang="en" dirty="0"/>
              <a:t>First Expiry First Out (FEFO) </a:t>
            </a:r>
          </a:p>
        </p:txBody>
      </p:sp>
      <p:sp>
        <p:nvSpPr>
          <p:cNvPr id="1177" name="Google Shape;1177;p31"/>
          <p:cNvSpPr txBox="1">
            <a:spLocks noGrp="1"/>
          </p:cNvSpPr>
          <p:nvPr>
            <p:ph type="subTitle" idx="1"/>
          </p:nvPr>
        </p:nvSpPr>
        <p:spPr>
          <a:xfrm>
            <a:off x="408414" y="1823137"/>
            <a:ext cx="4975411" cy="3149213"/>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FEFO is to ensure that product with the shortest expiry date is placed into the market first. This makes it possible to reduce business overheads from wastage and cost associated with returns. </a:t>
            </a:r>
          </a:p>
          <a:p>
            <a:pPr marL="0" indent="0">
              <a:lnSpc>
                <a:spcPct val="107000"/>
              </a:lnSpc>
              <a:spcAft>
                <a:spcPts val="80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It also helps to ensure that products reaching end users have sufficient remaining shelf life.*</a:t>
            </a:r>
          </a:p>
        </p:txBody>
      </p:sp>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group of men in a warehouse&#10;&#10;Description automatically generated with low confidence">
            <a:extLst>
              <a:ext uri="{FF2B5EF4-FFF2-40B4-BE49-F238E27FC236}">
                <a16:creationId xmlns:a16="http://schemas.microsoft.com/office/drawing/2014/main" id="{40AF5908-0676-CEA1-A655-FFA076ABC412}"/>
              </a:ext>
            </a:extLst>
          </p:cNvPr>
          <p:cNvPicPr>
            <a:picLocks noGrp="1" noChangeAspect="1"/>
          </p:cNvPicPr>
          <p:nvPr>
            <p:ph type="pic" idx="2"/>
          </p:nvPr>
        </p:nvPicPr>
        <p:blipFill>
          <a:blip r:embed="rId3"/>
          <a:srcRect l="21884" r="21884"/>
          <a:stretch>
            <a:fillRect/>
          </a:stretch>
        </p:blipFill>
        <p:spPr>
          <a:xfrm>
            <a:off x="5562043" y="171150"/>
            <a:ext cx="4801200" cy="4801200"/>
          </a:xfrm>
        </p:spPr>
      </p:pic>
    </p:spTree>
    <p:extLst>
      <p:ext uri="{BB962C8B-B14F-4D97-AF65-F5344CB8AC3E}">
        <p14:creationId xmlns:p14="http://schemas.microsoft.com/office/powerpoint/2010/main" val="440493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anim calcmode="lin" valueType="num">
                                      <p:cBhvr>
                                        <p:cTn id="8" dur="1000" fill="hold"/>
                                        <p:tgtEl>
                                          <p:spTgt spid="11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77">
                                            <p:txEl>
                                              <p:pRg st="1" end="1"/>
                                            </p:txEl>
                                          </p:spTgt>
                                        </p:tgtEl>
                                        <p:attrNameLst>
                                          <p:attrName>style.visibility</p:attrName>
                                        </p:attrNameLst>
                                      </p:cBhvr>
                                      <p:to>
                                        <p:strVal val="visible"/>
                                      </p:to>
                                    </p:set>
                                    <p:animEffect transition="in" filter="fade">
                                      <p:cBhvr>
                                        <p:cTn id="14" dur="1000"/>
                                        <p:tgtEl>
                                          <p:spTgt spid="1177">
                                            <p:txEl>
                                              <p:pRg st="1" end="1"/>
                                            </p:txEl>
                                          </p:spTgt>
                                        </p:tgtEl>
                                      </p:cBhvr>
                                    </p:animEffect>
                                    <p:anim calcmode="lin" valueType="num">
                                      <p:cBhvr>
                                        <p:cTn id="15" dur="1000" fill="hold"/>
                                        <p:tgtEl>
                                          <p:spTgt spid="11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7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696079" y="3424519"/>
            <a:ext cx="7554622" cy="55618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Expiry date of 2 batches for FEFO</a:t>
            </a:r>
          </a:p>
        </p:txBody>
      </p:sp>
      <p:pic>
        <p:nvPicPr>
          <p:cNvPr id="4" name="Hình ảnh 1" descr="Ảnh có chứa văn bản, ảnh chụp màn hình, Phông chữ, phần mềm&#10;&#10;Mô tả được tạo tự động">
            <a:extLst>
              <a:ext uri="{FF2B5EF4-FFF2-40B4-BE49-F238E27FC236}">
                <a16:creationId xmlns:a16="http://schemas.microsoft.com/office/drawing/2014/main" id="{02579366-CCAA-B88E-4DD7-4114185773B0}"/>
              </a:ext>
            </a:extLst>
          </p:cNvPr>
          <p:cNvPicPr>
            <a:picLocks noChangeAspect="1"/>
          </p:cNvPicPr>
          <p:nvPr/>
        </p:nvPicPr>
        <p:blipFill>
          <a:blip r:embed="rId2"/>
          <a:stretch>
            <a:fillRect/>
          </a:stretch>
        </p:blipFill>
        <p:spPr>
          <a:xfrm>
            <a:off x="295837" y="923296"/>
            <a:ext cx="4177553" cy="2296680"/>
          </a:xfrm>
          <a:prstGeom prst="rect">
            <a:avLst/>
          </a:prstGeom>
        </p:spPr>
      </p:pic>
      <p:pic>
        <p:nvPicPr>
          <p:cNvPr id="5" name="Hình ảnh 1" descr="Ảnh có chứa văn bản, ảnh chụp màn hình, Phông chữ&#10;&#10;Mô tả được tạo tự động">
            <a:extLst>
              <a:ext uri="{FF2B5EF4-FFF2-40B4-BE49-F238E27FC236}">
                <a16:creationId xmlns:a16="http://schemas.microsoft.com/office/drawing/2014/main" id="{F0323012-D2ED-D38A-9965-867AA8699E1E}"/>
              </a:ext>
            </a:extLst>
          </p:cNvPr>
          <p:cNvPicPr>
            <a:picLocks noChangeAspect="1"/>
          </p:cNvPicPr>
          <p:nvPr/>
        </p:nvPicPr>
        <p:blipFill>
          <a:blip r:embed="rId3"/>
          <a:stretch>
            <a:fillRect/>
          </a:stretch>
        </p:blipFill>
        <p:spPr>
          <a:xfrm>
            <a:off x="4572000" y="923296"/>
            <a:ext cx="4207365" cy="2338203"/>
          </a:xfrm>
          <a:prstGeom prst="rect">
            <a:avLst/>
          </a:prstGeom>
        </p:spPr>
      </p:pic>
    </p:spTree>
    <p:extLst>
      <p:ext uri="{BB962C8B-B14F-4D97-AF65-F5344CB8AC3E}">
        <p14:creationId xmlns:p14="http://schemas.microsoft.com/office/powerpoint/2010/main" val="1562839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30"/>
          <p:cNvSpPr/>
          <p:nvPr/>
        </p:nvSpPr>
        <p:spPr>
          <a:xfrm>
            <a:off x="-1746900" y="1286850"/>
            <a:ext cx="5143500" cy="514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txBox="1">
            <a:spLocks noGrp="1"/>
          </p:cNvSpPr>
          <p:nvPr>
            <p:ph type="title"/>
          </p:nvPr>
        </p:nvSpPr>
        <p:spPr>
          <a:xfrm>
            <a:off x="3546600" y="1150550"/>
            <a:ext cx="7704000" cy="572700"/>
          </a:xfrm>
          <a:prstGeom prst="rect">
            <a:avLst/>
          </a:prstGeom>
        </p:spPr>
        <p:txBody>
          <a:bodyPr spcFirstLastPara="1" wrap="square" lIns="91425" tIns="91425" rIns="91425" bIns="91425" anchor="t" anchorCtr="0">
            <a:noAutofit/>
          </a:bodyPr>
          <a:lstStyle/>
          <a:p>
            <a:r>
              <a:rPr lang="en-US" dirty="0"/>
              <a:t>5.1.4 Valuation Methods</a:t>
            </a:r>
            <a:br>
              <a:rPr lang="en-US" dirty="0"/>
            </a:br>
            <a:endParaRPr sz="3000" dirty="0"/>
          </a:p>
        </p:txBody>
      </p:sp>
      <p:sp>
        <p:nvSpPr>
          <p:cNvPr id="1151" name="Google Shape;1151;p30"/>
          <p:cNvSpPr/>
          <p:nvPr/>
        </p:nvSpPr>
        <p:spPr>
          <a:xfrm>
            <a:off x="7196225" y="-3325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0"/>
          <p:cNvGrpSpPr/>
          <p:nvPr/>
        </p:nvGrpSpPr>
        <p:grpSpPr>
          <a:xfrm>
            <a:off x="8971500" y="4190175"/>
            <a:ext cx="172500" cy="972600"/>
            <a:chOff x="-46575" y="2015400"/>
            <a:chExt cx="172500" cy="972600"/>
          </a:xfrm>
        </p:grpSpPr>
        <p:sp>
          <p:nvSpPr>
            <p:cNvPr id="1153" name="Google Shape;1153;p30"/>
            <p:cNvSpPr/>
            <p:nvPr/>
          </p:nvSpPr>
          <p:spPr>
            <a:xfrm rot="-5400000">
              <a:off x="-4657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5400000">
              <a:off x="-4657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5400000">
              <a:off x="-4657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5400000">
              <a:off x="-4657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5400000">
              <a:off x="-4657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5400000">
              <a:off x="-4657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5400000">
              <a:off x="-4657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5400000">
              <a:off x="-4657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5400000">
              <a:off x="-4657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5400000">
              <a:off x="6772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rot="-5400000">
              <a:off x="6772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rot="-5400000">
              <a:off x="6772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rot="-5400000">
              <a:off x="6772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5400000">
              <a:off x="6772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5400000">
              <a:off x="6772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5400000">
              <a:off x="6772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5400000">
              <a:off x="6772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5400000">
              <a:off x="6772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290FDFC-776D-C302-125D-1FB70D19B8EF}"/>
              </a:ext>
            </a:extLst>
          </p:cNvPr>
          <p:cNvSpPr txBox="1"/>
          <p:nvPr/>
        </p:nvSpPr>
        <p:spPr>
          <a:xfrm>
            <a:off x="3546600" y="1834135"/>
            <a:ext cx="5063771" cy="2024465"/>
          </a:xfrm>
          <a:prstGeom prst="rect">
            <a:avLst/>
          </a:prstGeom>
          <a:noFill/>
        </p:spPr>
        <p:txBody>
          <a:bodyPr wrap="square">
            <a:spAutoFit/>
          </a:bodyPr>
          <a:lstStyle/>
          <a:p>
            <a:pPr>
              <a:lnSpc>
                <a:spcPct val="107000"/>
              </a:lnSpc>
              <a:spcAft>
                <a:spcPts val="800"/>
              </a:spcAft>
            </a:pPr>
            <a:r>
              <a:rPr lang="en-US" sz="2000" dirty="0">
                <a:latin typeface="Times New Roman" panose="02020603050405020304" pitchFamily="18" charset="0"/>
                <a:cs typeface="Times New Roman" panose="02020603050405020304" pitchFamily="18" charset="0"/>
              </a:rPr>
              <a:t>The price of the finished product is valued in three basic ways:</a:t>
            </a:r>
          </a:p>
          <a:p>
            <a:pPr>
              <a:lnSpc>
                <a:spcPct val="107000"/>
              </a:lnSpc>
              <a:spcAft>
                <a:spcPts val="800"/>
              </a:spcAft>
            </a:pPr>
            <a:r>
              <a:rPr lang="en-US" sz="2000" dirty="0">
                <a:latin typeface="Times New Roman" panose="02020603050405020304" pitchFamily="18" charset="0"/>
                <a:cs typeface="Times New Roman" panose="02020603050405020304" pitchFamily="18" charset="0"/>
              </a:rPr>
              <a:t>+ Average Price</a:t>
            </a:r>
          </a:p>
          <a:p>
            <a:pPr>
              <a:lnSpc>
                <a:spcPct val="107000"/>
              </a:lnSpc>
              <a:spcAft>
                <a:spcPts val="800"/>
              </a:spcAft>
            </a:pPr>
            <a:r>
              <a:rPr lang="en-US" sz="2000" dirty="0">
                <a:latin typeface="Times New Roman" panose="02020603050405020304" pitchFamily="18" charset="0"/>
                <a:cs typeface="Times New Roman" panose="02020603050405020304" pitchFamily="18" charset="0"/>
              </a:rPr>
              <a:t>+ Real Price</a:t>
            </a:r>
          </a:p>
          <a:p>
            <a:pPr>
              <a:lnSpc>
                <a:spcPct val="107000"/>
              </a:lnSpc>
              <a:spcAft>
                <a:spcPts val="800"/>
              </a:spcAft>
            </a:pPr>
            <a:r>
              <a:rPr lang="en-US" sz="2000" dirty="0">
                <a:latin typeface="Times New Roman" panose="02020603050405020304" pitchFamily="18" charset="0"/>
                <a:cs typeface="Times New Roman" panose="02020603050405020304" pitchFamily="18" charset="0"/>
              </a:rPr>
              <a:t>+ Fixed price</a:t>
            </a:r>
          </a:p>
        </p:txBody>
      </p:sp>
      <p:pic>
        <p:nvPicPr>
          <p:cNvPr id="5" name="Picture Placeholder 4" descr="A picture containing sky, outdoor, boat, freight transport&#10;&#10;Description automatically generated">
            <a:extLst>
              <a:ext uri="{FF2B5EF4-FFF2-40B4-BE49-F238E27FC236}">
                <a16:creationId xmlns:a16="http://schemas.microsoft.com/office/drawing/2014/main" id="{88D66AAD-70D8-C135-7546-05AB207B57A7}"/>
              </a:ext>
            </a:extLst>
          </p:cNvPr>
          <p:cNvPicPr>
            <a:picLocks noGrp="1" noChangeAspect="1"/>
          </p:cNvPicPr>
          <p:nvPr>
            <p:ph type="pic" idx="2"/>
          </p:nvPr>
        </p:nvPicPr>
        <p:blipFill>
          <a:blip r:embed="rId3"/>
          <a:srcRect l="12467" r="12467"/>
          <a:stretch>
            <a:fillRect/>
          </a:stretch>
        </p:blipFill>
        <p:spPr/>
      </p:pic>
    </p:spTree>
    <p:extLst>
      <p:ext uri="{BB962C8B-B14F-4D97-AF65-F5344CB8AC3E}">
        <p14:creationId xmlns:p14="http://schemas.microsoft.com/office/powerpoint/2010/main" val="983008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451121" y="712090"/>
            <a:ext cx="5495364" cy="886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Average Price </a:t>
            </a:r>
          </a:p>
        </p:txBody>
      </p:sp>
      <p:sp>
        <p:nvSpPr>
          <p:cNvPr id="1177" name="Google Shape;1177;p31"/>
          <p:cNvSpPr txBox="1">
            <a:spLocks noGrp="1"/>
          </p:cNvSpPr>
          <p:nvPr>
            <p:ph type="subTitle" idx="1"/>
          </p:nvPr>
        </p:nvSpPr>
        <p:spPr>
          <a:xfrm>
            <a:off x="764886" y="1670309"/>
            <a:ext cx="4457575" cy="1386228"/>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b="0" i="0" dirty="0">
                <a:solidFill>
                  <a:srgbClr val="202124"/>
                </a:solidFill>
                <a:effectLst/>
                <a:latin typeface="Times New Roman" panose="02020603050405020304" pitchFamily="18" charset="0"/>
                <a:cs typeface="Times New Roman" panose="02020603050405020304" pitchFamily="18" charset="0"/>
              </a:rPr>
              <a:t>Average price is </a:t>
            </a:r>
            <a:r>
              <a:rPr lang="en-US" sz="2000" b="0" i="0" dirty="0">
                <a:solidFill>
                  <a:srgbClr val="040C28"/>
                </a:solidFill>
                <a:effectLst/>
                <a:latin typeface="Times New Roman" panose="02020603050405020304" pitchFamily="18" charset="0"/>
                <a:cs typeface="Times New Roman" panose="02020603050405020304" pitchFamily="18" charset="0"/>
              </a:rPr>
              <a:t>calculated by taking the sum of the values and dividing it by the number of prices being examined</a:t>
            </a:r>
            <a:r>
              <a:rPr lang="en-US" sz="2000" b="0" i="0" dirty="0">
                <a:solidFill>
                  <a:srgbClr val="202124"/>
                </a:solidFill>
                <a:effectLst/>
                <a:latin typeface="Times New Roman" panose="02020603050405020304" pitchFamily="18" charset="0"/>
                <a:cs typeface="Times New Roman" panose="02020603050405020304" pitchFamily="18" charset="0"/>
              </a:rPr>
              <a: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77;p31">
            <a:extLst>
              <a:ext uri="{FF2B5EF4-FFF2-40B4-BE49-F238E27FC236}">
                <a16:creationId xmlns:a16="http://schemas.microsoft.com/office/drawing/2014/main" id="{61162C1F-F296-2F4A-3EAE-B8FFE68F90B2}"/>
              </a:ext>
            </a:extLst>
          </p:cNvPr>
          <p:cNvSpPr txBox="1">
            <a:spLocks/>
          </p:cNvSpPr>
          <p:nvPr/>
        </p:nvSpPr>
        <p:spPr>
          <a:xfrm>
            <a:off x="764884" y="2916403"/>
            <a:ext cx="4371891" cy="1799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9pPr>
          </a:lstStyle>
          <a:p>
            <a:pPr marL="0" indent="0">
              <a:lnSpc>
                <a:spcPct val="107000"/>
              </a:lnSpc>
              <a:spcAft>
                <a:spcPts val="800"/>
              </a:spcAft>
              <a:buFont typeface="Nunito Light"/>
              <a:buNone/>
            </a:pPr>
            <a:r>
              <a:rPr lang="en-US" sz="2000" dirty="0">
                <a:solidFill>
                  <a:srgbClr val="202124"/>
                </a:solidFill>
                <a:latin typeface="Times New Roman" panose="02020603050405020304" pitchFamily="18" charset="0"/>
                <a:cs typeface="Times New Roman" panose="02020603050405020304" pitchFamily="18" charset="0"/>
              </a:rPr>
              <a:t>Example buy 2 batches of iMac</a:t>
            </a:r>
          </a:p>
          <a:p>
            <a:pPr marL="0" indent="0">
              <a:lnSpc>
                <a:spcPct val="107000"/>
              </a:lnSpc>
              <a:spcAft>
                <a:spcPts val="800"/>
              </a:spcAft>
              <a:buFont typeface="Nunito Light"/>
              <a:buNone/>
            </a:pPr>
            <a:r>
              <a:rPr lang="en-US" sz="2000" dirty="0">
                <a:solidFill>
                  <a:srgbClr val="202124"/>
                </a:solidFill>
                <a:latin typeface="Times New Roman" panose="02020603050405020304" pitchFamily="18" charset="0"/>
                <a:cs typeface="Times New Roman" panose="02020603050405020304" pitchFamily="18" charset="0"/>
              </a:rPr>
              <a:t>+ lot A (20 units with cost 2000 Euros), + lot B (20 units with cost 2200 Euros) . So, product cost will be 2100 Euros/unit. </a:t>
            </a: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Placeholder 6" descr="A computer with a keyboard and mouse&#10;&#10;Description automatically generated with medium confidence">
            <a:extLst>
              <a:ext uri="{FF2B5EF4-FFF2-40B4-BE49-F238E27FC236}">
                <a16:creationId xmlns:a16="http://schemas.microsoft.com/office/drawing/2014/main" id="{E01C9EC4-0DAB-050C-2220-90A5DA8D5F75}"/>
              </a:ext>
            </a:extLst>
          </p:cNvPr>
          <p:cNvPicPr>
            <a:picLocks noGrp="1" noChangeAspect="1"/>
          </p:cNvPicPr>
          <p:nvPr>
            <p:ph type="pic" idx="2"/>
          </p:nvPr>
        </p:nvPicPr>
        <p:blipFill>
          <a:blip r:embed="rId3"/>
          <a:srcRect l="7286" r="7286"/>
          <a:stretch>
            <a:fillRect/>
          </a:stretch>
        </p:blipFill>
        <p:spPr>
          <a:xfrm>
            <a:off x="5481638" y="171450"/>
            <a:ext cx="4800600" cy="4800600"/>
          </a:xfrm>
        </p:spPr>
      </p:pic>
    </p:spTree>
    <p:extLst>
      <p:ext uri="{BB962C8B-B14F-4D97-AF65-F5344CB8AC3E}">
        <p14:creationId xmlns:p14="http://schemas.microsoft.com/office/powerpoint/2010/main" val="1315573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 calcmode="lin" valueType="num">
                                      <p:cBhvr additive="base">
                                        <p:cTn id="7" dur="500" fill="hold"/>
                                        <p:tgtEl>
                                          <p:spTgt spid="11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681760" y="3890683"/>
            <a:ext cx="7554622" cy="55618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Automatically select shipments according to the strategy</a:t>
            </a:r>
          </a:p>
        </p:txBody>
      </p:sp>
      <p:pic>
        <p:nvPicPr>
          <p:cNvPr id="4" name="Hình ảnh 1" descr="Ảnh có chứa văn bản, ảnh chụp màn hình, Phông chữ, hàng&#10;&#10;Mô tả được tạo tự động">
            <a:extLst>
              <a:ext uri="{FF2B5EF4-FFF2-40B4-BE49-F238E27FC236}">
                <a16:creationId xmlns:a16="http://schemas.microsoft.com/office/drawing/2014/main" id="{D912AA5D-2084-E04B-3158-336B72C504B6}"/>
              </a:ext>
            </a:extLst>
          </p:cNvPr>
          <p:cNvPicPr>
            <a:picLocks noChangeAspect="1"/>
          </p:cNvPicPr>
          <p:nvPr/>
        </p:nvPicPr>
        <p:blipFill>
          <a:blip r:embed="rId2"/>
          <a:stretch>
            <a:fillRect/>
          </a:stretch>
        </p:blipFill>
        <p:spPr>
          <a:xfrm>
            <a:off x="681760" y="1046259"/>
            <a:ext cx="7543429" cy="2306542"/>
          </a:xfrm>
          <a:prstGeom prst="rect">
            <a:avLst/>
          </a:prstGeom>
        </p:spPr>
      </p:pic>
      <p:pic>
        <p:nvPicPr>
          <p:cNvPr id="5" name="Hình ảnh 1">
            <a:extLst>
              <a:ext uri="{FF2B5EF4-FFF2-40B4-BE49-F238E27FC236}">
                <a16:creationId xmlns:a16="http://schemas.microsoft.com/office/drawing/2014/main" id="{9472A8EE-DE4F-899C-05CC-7CEA2696D3CD}"/>
              </a:ext>
            </a:extLst>
          </p:cNvPr>
          <p:cNvPicPr>
            <a:picLocks noChangeAspect="1"/>
          </p:cNvPicPr>
          <p:nvPr/>
        </p:nvPicPr>
        <p:blipFill>
          <a:blip r:embed="rId3"/>
          <a:stretch>
            <a:fillRect/>
          </a:stretch>
        </p:blipFill>
        <p:spPr>
          <a:xfrm>
            <a:off x="681759" y="3352801"/>
            <a:ext cx="7554621" cy="537882"/>
          </a:xfrm>
          <a:prstGeom prst="rect">
            <a:avLst/>
          </a:prstGeom>
        </p:spPr>
      </p:pic>
    </p:spTree>
    <p:extLst>
      <p:ext uri="{BB962C8B-B14F-4D97-AF65-F5344CB8AC3E}">
        <p14:creationId xmlns:p14="http://schemas.microsoft.com/office/powerpoint/2010/main" val="28364387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3825000" y="930260"/>
            <a:ext cx="531900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Real Price</a:t>
            </a:r>
          </a:p>
        </p:txBody>
      </p:sp>
      <p:sp>
        <p:nvSpPr>
          <p:cNvPr id="1177" name="Google Shape;1177;p31"/>
          <p:cNvSpPr txBox="1">
            <a:spLocks noGrp="1"/>
          </p:cNvSpPr>
          <p:nvPr>
            <p:ph type="subTitle" idx="1"/>
          </p:nvPr>
        </p:nvSpPr>
        <p:spPr>
          <a:xfrm>
            <a:off x="3825000" y="1816760"/>
            <a:ext cx="4707975" cy="23520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When the goods are purchased, they have different values (as in the example above) , when selling any lot, the price is exactly equal to the value at the time of purchase of that lot.*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1700276" y="-366732"/>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descr="A hand holding money in front of calculator&#10;&#10;Description automatically generated with low confidence">
            <a:extLst>
              <a:ext uri="{FF2B5EF4-FFF2-40B4-BE49-F238E27FC236}">
                <a16:creationId xmlns:a16="http://schemas.microsoft.com/office/drawing/2014/main" id="{A545A18D-4B66-9D1F-7510-8556CB508F42}"/>
              </a:ext>
            </a:extLst>
          </p:cNvPr>
          <p:cNvPicPr>
            <a:picLocks noGrp="1" noChangeAspect="1"/>
          </p:cNvPicPr>
          <p:nvPr>
            <p:ph type="pic" idx="2"/>
          </p:nvPr>
        </p:nvPicPr>
        <p:blipFill>
          <a:blip r:embed="rId3"/>
          <a:srcRect l="16686" r="16686"/>
          <a:stretch>
            <a:fillRect/>
          </a:stretch>
        </p:blipFill>
        <p:spPr>
          <a:xfrm>
            <a:off x="-1441376" y="-107832"/>
            <a:ext cx="4801200" cy="4801200"/>
          </a:xfrm>
        </p:spPr>
      </p:pic>
    </p:spTree>
    <p:extLst>
      <p:ext uri="{BB962C8B-B14F-4D97-AF65-F5344CB8AC3E}">
        <p14:creationId xmlns:p14="http://schemas.microsoft.com/office/powerpoint/2010/main" val="2017884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anim calcmode="lin" valueType="num">
                                      <p:cBhvr>
                                        <p:cTn id="8" dur="1000" fill="hold"/>
                                        <p:tgtEl>
                                          <p:spTgt spid="11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583147" y="3119718"/>
            <a:ext cx="7818659" cy="556181"/>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Automatically select shipments according to the strategy</a:t>
            </a:r>
          </a:p>
        </p:txBody>
      </p:sp>
      <p:pic>
        <p:nvPicPr>
          <p:cNvPr id="2" name="Hình ảnh 1" descr="Ảnh có chứa văn bản, Phông chữ, số, hàng&#10;&#10;Mô tả được tạo tự động">
            <a:extLst>
              <a:ext uri="{FF2B5EF4-FFF2-40B4-BE49-F238E27FC236}">
                <a16:creationId xmlns:a16="http://schemas.microsoft.com/office/drawing/2014/main" id="{21CE6004-ABE6-167C-6E2B-41AF699C2050}"/>
              </a:ext>
            </a:extLst>
          </p:cNvPr>
          <p:cNvPicPr>
            <a:picLocks noChangeAspect="1"/>
          </p:cNvPicPr>
          <p:nvPr/>
        </p:nvPicPr>
        <p:blipFill>
          <a:blip r:embed="rId2"/>
          <a:stretch>
            <a:fillRect/>
          </a:stretch>
        </p:blipFill>
        <p:spPr>
          <a:xfrm>
            <a:off x="583148" y="1559859"/>
            <a:ext cx="7818659" cy="1695260"/>
          </a:xfrm>
          <a:prstGeom prst="rect">
            <a:avLst/>
          </a:prstGeom>
        </p:spPr>
      </p:pic>
    </p:spTree>
    <p:extLst>
      <p:ext uri="{BB962C8B-B14F-4D97-AF65-F5344CB8AC3E}">
        <p14:creationId xmlns:p14="http://schemas.microsoft.com/office/powerpoint/2010/main" val="297675150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746956" y="741690"/>
            <a:ext cx="5495364" cy="8865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Fixed Price </a:t>
            </a:r>
          </a:p>
        </p:txBody>
      </p:sp>
      <p:sp>
        <p:nvSpPr>
          <p:cNvPr id="1177" name="Google Shape;1177;p31"/>
          <p:cNvSpPr txBox="1">
            <a:spLocks noGrp="1"/>
          </p:cNvSpPr>
          <p:nvPr>
            <p:ph type="subTitle" idx="1"/>
          </p:nvPr>
        </p:nvSpPr>
        <p:spPr>
          <a:xfrm>
            <a:off x="764886" y="1670309"/>
            <a:ext cx="4457575" cy="1386228"/>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b="0" i="0" dirty="0">
                <a:solidFill>
                  <a:srgbClr val="333333"/>
                </a:solidFill>
                <a:effectLst/>
                <a:latin typeface="Times New Roman" panose="02020603050405020304" pitchFamily="18" charset="0"/>
                <a:cs typeface="Times New Roman" panose="02020603050405020304" pitchFamily="18" charset="0"/>
              </a:rPr>
              <a:t>A fixed-price strategy means you set a price and keep it constant for an extended period of time.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77;p31">
            <a:extLst>
              <a:ext uri="{FF2B5EF4-FFF2-40B4-BE49-F238E27FC236}">
                <a16:creationId xmlns:a16="http://schemas.microsoft.com/office/drawing/2014/main" id="{61162C1F-F296-2F4A-3EAE-B8FFE68F90B2}"/>
              </a:ext>
            </a:extLst>
          </p:cNvPr>
          <p:cNvSpPr txBox="1">
            <a:spLocks/>
          </p:cNvSpPr>
          <p:nvPr/>
        </p:nvSpPr>
        <p:spPr>
          <a:xfrm>
            <a:off x="764885" y="2916403"/>
            <a:ext cx="4551186" cy="1386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9pPr>
          </a:lstStyle>
          <a:p>
            <a:pPr marL="0" indent="0">
              <a:lnSpc>
                <a:spcPct val="107000"/>
              </a:lnSpc>
              <a:spcAft>
                <a:spcPts val="800"/>
              </a:spcAft>
              <a:buNone/>
            </a:pPr>
            <a:r>
              <a:rPr lang="en-US" sz="2000" dirty="0">
                <a:solidFill>
                  <a:srgbClr val="202124"/>
                </a:solidFill>
                <a:latin typeface="Times New Roman" panose="02020603050405020304" pitchFamily="18" charset="0"/>
                <a:cs typeface="Times New Roman" panose="02020603050405020304" pitchFamily="18" charset="0"/>
              </a:rPr>
              <a:t>Example: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Basic car services, such as oil changes, transmission flushes and tire rotations, are commonly quoted with fixed pricing. </a:t>
            </a:r>
          </a:p>
          <a:p>
            <a:pPr marL="0" indent="0">
              <a:lnSpc>
                <a:spcPct val="107000"/>
              </a:lnSpc>
              <a:spcAft>
                <a:spcPts val="80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Font typeface="Nunito Ligh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Placeholder 5" descr="A picture containing vehicle, land vehicle, wheel, text&#10;&#10;Description automatically generated">
            <a:extLst>
              <a:ext uri="{FF2B5EF4-FFF2-40B4-BE49-F238E27FC236}">
                <a16:creationId xmlns:a16="http://schemas.microsoft.com/office/drawing/2014/main" id="{58CD8BA4-38A9-40CE-F9A5-E30EAD3F89CA}"/>
              </a:ext>
            </a:extLst>
          </p:cNvPr>
          <p:cNvPicPr>
            <a:picLocks noGrp="1" noChangeAspect="1"/>
          </p:cNvPicPr>
          <p:nvPr>
            <p:ph type="pic" idx="2"/>
          </p:nvPr>
        </p:nvPicPr>
        <p:blipFill>
          <a:blip r:embed="rId3"/>
          <a:srcRect l="21875" r="21875"/>
          <a:stretch>
            <a:fillRect/>
          </a:stretch>
        </p:blipFill>
        <p:spPr>
          <a:xfrm>
            <a:off x="5494338" y="171450"/>
            <a:ext cx="4800600" cy="4800600"/>
          </a:xfrm>
        </p:spPr>
      </p:pic>
    </p:spTree>
    <p:extLst>
      <p:ext uri="{BB962C8B-B14F-4D97-AF65-F5344CB8AC3E}">
        <p14:creationId xmlns:p14="http://schemas.microsoft.com/office/powerpoint/2010/main" val="33732990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5" name="Google Shape;1195;p33"/>
          <p:cNvSpPr txBox="1">
            <a:spLocks noGrp="1"/>
          </p:cNvSpPr>
          <p:nvPr>
            <p:ph type="subTitle" idx="4"/>
          </p:nvPr>
        </p:nvSpPr>
        <p:spPr>
          <a:xfrm>
            <a:off x="719998" y="1403090"/>
            <a:ext cx="7528455" cy="9545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0" i="0" dirty="0">
                <a:solidFill>
                  <a:srgbClr val="000000"/>
                </a:solidFill>
                <a:effectLst/>
                <a:latin typeface="Manrope" panose="020B0604020202020204" charset="0"/>
                <a:cs typeface="Times New Roman" panose="02020603050405020304" pitchFamily="18" charset="0"/>
              </a:rPr>
              <a:t>Inventory management refers to the process of overseeing and controlling the flow, storage, and utilization of inventory or stock within a business or organization.</a:t>
            </a:r>
            <a:endParaRPr sz="1500" dirty="0">
              <a:latin typeface="Manrope" panose="020B0604020202020204" charset="0"/>
              <a:cs typeface="Times New Roman" panose="02020603050405020304" pitchFamily="18" charset="0"/>
            </a:endParaRPr>
          </a:p>
        </p:txBody>
      </p:sp>
      <p:sp>
        <p:nvSpPr>
          <p:cNvPr id="1196" name="Google Shape;1196;p33"/>
          <p:cNvSpPr txBox="1">
            <a:spLocks noGrp="1"/>
          </p:cNvSpPr>
          <p:nvPr>
            <p:ph type="subTitle" idx="1"/>
          </p:nvPr>
        </p:nvSpPr>
        <p:spPr>
          <a:xfrm>
            <a:off x="719998" y="884115"/>
            <a:ext cx="5098095" cy="346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 inventory management ?</a:t>
            </a:r>
            <a:endParaRPr dirty="0"/>
          </a:p>
        </p:txBody>
      </p:sp>
      <p:sp>
        <p:nvSpPr>
          <p:cNvPr id="4" name="Google Shape;1195;p33">
            <a:extLst>
              <a:ext uri="{FF2B5EF4-FFF2-40B4-BE49-F238E27FC236}">
                <a16:creationId xmlns:a16="http://schemas.microsoft.com/office/drawing/2014/main" id="{9A2CF4B2-C45A-1329-79F9-D862192F4CD5}"/>
              </a:ext>
            </a:extLst>
          </p:cNvPr>
          <p:cNvSpPr txBox="1">
            <a:spLocks/>
          </p:cNvSpPr>
          <p:nvPr/>
        </p:nvSpPr>
        <p:spPr>
          <a:xfrm>
            <a:off x="719999" y="2052773"/>
            <a:ext cx="7424934" cy="954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9pPr>
          </a:lstStyle>
          <a:p>
            <a:pPr marL="0" indent="0"/>
            <a:r>
              <a:rPr lang="en-US" sz="1500" dirty="0"/>
              <a:t>In inventory and warehouse management, defining the warehouse has 2 types: </a:t>
            </a:r>
          </a:p>
          <a:p>
            <a:pPr marL="0" indent="0"/>
            <a:r>
              <a:rPr lang="en-US" sz="1500" dirty="0"/>
              <a:t>+ Physical inventory</a:t>
            </a:r>
          </a:p>
          <a:p>
            <a:pPr marL="0" indent="0"/>
            <a:r>
              <a:rPr lang="en-US" sz="1500" dirty="0"/>
              <a:t>+ Book inventory</a:t>
            </a:r>
          </a:p>
        </p:txBody>
      </p:sp>
      <p:sp>
        <p:nvSpPr>
          <p:cNvPr id="11" name="Google Shape;1195;p33">
            <a:extLst>
              <a:ext uri="{FF2B5EF4-FFF2-40B4-BE49-F238E27FC236}">
                <a16:creationId xmlns:a16="http://schemas.microsoft.com/office/drawing/2014/main" id="{E50A633E-C776-A6F7-E6AF-50DF8277B27A}"/>
              </a:ext>
            </a:extLst>
          </p:cNvPr>
          <p:cNvSpPr txBox="1">
            <a:spLocks/>
          </p:cNvSpPr>
          <p:nvPr/>
        </p:nvSpPr>
        <p:spPr>
          <a:xfrm>
            <a:off x="719999" y="2880732"/>
            <a:ext cx="7424934" cy="126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9pPr>
          </a:lstStyle>
          <a:p>
            <a:pPr marL="0" indent="0"/>
            <a:r>
              <a:rPr lang="en-US" sz="1500" kern="100" dirty="0">
                <a:effectLst/>
                <a:latin typeface="Manrope" panose="020B0604020202020204" charset="0"/>
                <a:ea typeface="Calibri" panose="020F0502020204030204" pitchFamily="34" charset="0"/>
                <a:cs typeface="Times New Roman" panose="02020603050405020304" pitchFamily="18" charset="0"/>
              </a:rPr>
              <a:t>Functions of </a:t>
            </a:r>
            <a:r>
              <a:rPr lang="en-US" sz="1500" kern="100" dirty="0">
                <a:latin typeface="Manrope" panose="020B0604020202020204" charset="0"/>
                <a:ea typeface="Calibri" panose="020F0502020204030204" pitchFamily="34" charset="0"/>
                <a:cs typeface="Times New Roman" panose="02020603050405020304" pitchFamily="18" charset="0"/>
              </a:rPr>
              <a:t>inventory </a:t>
            </a:r>
            <a:r>
              <a:rPr lang="en-US" sz="1500" kern="100" dirty="0">
                <a:effectLst/>
                <a:latin typeface="Manrope" panose="020B0604020202020204" charset="0"/>
                <a:ea typeface="Calibri" panose="020F0502020204030204" pitchFamily="34" charset="0"/>
                <a:cs typeface="Times New Roman" panose="02020603050405020304" pitchFamily="18" charset="0"/>
              </a:rPr>
              <a:t>management include:</a:t>
            </a:r>
            <a:r>
              <a:rPr lang="en-US" sz="1500" dirty="0">
                <a:latin typeface="Manrope" panose="020B0604020202020204" charset="0"/>
              </a:rPr>
              <a:t> </a:t>
            </a:r>
          </a:p>
          <a:p>
            <a:pPr marL="0" indent="0"/>
            <a:r>
              <a:rPr lang="en-US" sz="1500" dirty="0">
                <a:latin typeface="Manrope" panose="020B0604020202020204" charset="0"/>
              </a:rPr>
              <a:t>+ Good </a:t>
            </a:r>
            <a:r>
              <a:rPr lang="en-US" sz="1500" kern="100" dirty="0">
                <a:latin typeface="Manrope" panose="020B0604020202020204" charset="0"/>
                <a:ea typeface="Calibri" panose="020F0502020204030204" pitchFamily="34" charset="0"/>
                <a:cs typeface="Times New Roman" panose="02020603050405020304" pitchFamily="18" charset="0"/>
              </a:rPr>
              <a:t>m</a:t>
            </a:r>
            <a:r>
              <a:rPr lang="en-US" sz="1500" kern="100" dirty="0">
                <a:effectLst/>
                <a:latin typeface="Manrope" panose="020B0604020202020204" charset="0"/>
                <a:ea typeface="Calibri" panose="020F0502020204030204" pitchFamily="34" charset="0"/>
                <a:cs typeface="Times New Roman" panose="02020603050405020304" pitchFamily="18" charset="0"/>
              </a:rPr>
              <a:t>ovement </a:t>
            </a:r>
          </a:p>
          <a:p>
            <a:pPr marL="0" indent="0"/>
            <a:r>
              <a:rPr lang="en-US" sz="1500" dirty="0">
                <a:latin typeface="Manrope" panose="020B0604020202020204" charset="0"/>
              </a:rPr>
              <a:t>+ </a:t>
            </a:r>
            <a:r>
              <a:rPr lang="en-US" sz="1500" kern="100" dirty="0">
                <a:latin typeface="Manrope" panose="020B0604020202020204" charset="0"/>
                <a:ea typeface="Calibri" panose="020F0502020204030204" pitchFamily="34" charset="0"/>
                <a:cs typeface="Times New Roman" panose="02020603050405020304" pitchFamily="18" charset="0"/>
              </a:rPr>
              <a:t>P</a:t>
            </a:r>
            <a:r>
              <a:rPr lang="en-US" sz="1500" kern="100" dirty="0">
                <a:effectLst/>
                <a:latin typeface="Manrope" panose="020B0604020202020204" charset="0"/>
                <a:ea typeface="Calibri" panose="020F0502020204030204" pitchFamily="34" charset="0"/>
                <a:cs typeface="Times New Roman" panose="02020603050405020304" pitchFamily="18" charset="0"/>
              </a:rPr>
              <a:t>hysical inventory</a:t>
            </a:r>
          </a:p>
          <a:p>
            <a:pPr marL="0" indent="0"/>
            <a:r>
              <a:rPr lang="en-US" sz="1500" kern="100" dirty="0">
                <a:latin typeface="Manrope" panose="020B0604020202020204" charset="0"/>
                <a:ea typeface="Calibri" panose="020F0502020204030204" pitchFamily="34" charset="0"/>
                <a:cs typeface="Times New Roman" panose="02020603050405020304" pitchFamily="18" charset="0"/>
              </a:rPr>
              <a:t>+ Valuation methods</a:t>
            </a:r>
            <a:endParaRPr lang="en-US" sz="1500" kern="100" dirty="0">
              <a:effectLst/>
              <a:latin typeface="Manrope" panose="020B0604020202020204" charset="0"/>
              <a:ea typeface="Calibri" panose="020F0502020204030204" pitchFamily="34" charset="0"/>
              <a:cs typeface="Times New Roman" panose="02020603050405020304" pitchFamily="18" charset="0"/>
            </a:endParaRPr>
          </a:p>
          <a:p>
            <a:pPr marL="0" indent="0"/>
            <a:r>
              <a:rPr lang="en-US" sz="1500" kern="100" dirty="0">
                <a:latin typeface="Manrope" panose="020B0604020202020204" charset="0"/>
                <a:ea typeface="Calibri" panose="020F0502020204030204" pitchFamily="34" charset="0"/>
                <a:cs typeface="Times New Roman" panose="02020603050405020304" pitchFamily="18" charset="0"/>
              </a:rPr>
              <a:t>+ L</a:t>
            </a:r>
            <a:r>
              <a:rPr lang="en-US" sz="1500" kern="100" dirty="0">
                <a:effectLst/>
                <a:latin typeface="Manrope" panose="020B0604020202020204" charset="0"/>
                <a:ea typeface="Calibri" panose="020F0502020204030204" pitchFamily="34" charset="0"/>
                <a:cs typeface="Times New Roman" panose="02020603050405020304" pitchFamily="18" charset="0"/>
              </a:rPr>
              <a:t>ogistics strategy.</a:t>
            </a:r>
          </a:p>
          <a:p>
            <a:pPr marL="0" indent="0"/>
            <a:endParaRPr lang="en-US" sz="1500" dirty="0">
              <a:latin typeface="Manrope" panose="020B06040202020202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95">
                                            <p:txEl>
                                              <p:pRg st="0" end="0"/>
                                            </p:txEl>
                                          </p:spTgt>
                                        </p:tgtEl>
                                        <p:attrNameLst>
                                          <p:attrName>style.visibility</p:attrName>
                                        </p:attrNameLst>
                                      </p:cBhvr>
                                      <p:to>
                                        <p:strVal val="visible"/>
                                      </p:to>
                                    </p:set>
                                    <p:animEffect transition="in" filter="fade">
                                      <p:cBhvr>
                                        <p:cTn id="7" dur="1000"/>
                                        <p:tgtEl>
                                          <p:spTgt spid="1195">
                                            <p:txEl>
                                              <p:pRg st="0" end="0"/>
                                            </p:txEl>
                                          </p:spTgt>
                                        </p:tgtEl>
                                      </p:cBhvr>
                                    </p:animEffect>
                                    <p:anim calcmode="lin" valueType="num">
                                      <p:cBhvr>
                                        <p:cTn id="8" dur="1000" fill="hold"/>
                                        <p:tgtEl>
                                          <p:spTgt spid="11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 grpId="0" build="p"/>
      <p:bldP spid="4"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32"/>
          <p:cNvSpPr txBox="1">
            <a:spLocks noGrp="1"/>
          </p:cNvSpPr>
          <p:nvPr>
            <p:ph type="title"/>
          </p:nvPr>
        </p:nvSpPr>
        <p:spPr>
          <a:xfrm>
            <a:off x="4331700" y="3013239"/>
            <a:ext cx="5377850" cy="18886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latin typeface="Times New Roman" panose="02020603050405020304" pitchFamily="18" charset="0"/>
                <a:ea typeface="Calibri" panose="020F0502020204030204" pitchFamily="34" charset="0"/>
              </a:rPr>
              <a:t>O</a:t>
            </a:r>
            <a:r>
              <a:rPr lang="en-US" sz="4000" b="1" dirty="0">
                <a:effectLst/>
                <a:latin typeface="Times New Roman" panose="02020603050405020304" pitchFamily="18" charset="0"/>
                <a:ea typeface="Calibri" panose="020F0502020204030204" pitchFamily="34" charset="0"/>
              </a:rPr>
              <a:t>rganizational structure of the warehouse</a:t>
            </a:r>
            <a:endParaRPr sz="4000" dirty="0"/>
          </a:p>
        </p:txBody>
      </p:sp>
      <p:sp>
        <p:nvSpPr>
          <p:cNvPr id="1185" name="Google Shape;1185;p32"/>
          <p:cNvSpPr txBox="1">
            <a:spLocks noGrp="1"/>
          </p:cNvSpPr>
          <p:nvPr>
            <p:ph type="title" idx="3"/>
          </p:nvPr>
        </p:nvSpPr>
        <p:spPr>
          <a:xfrm>
            <a:off x="5571880" y="1451211"/>
            <a:ext cx="2158100" cy="13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5.2</a:t>
            </a:r>
            <a:endParaRPr dirty="0"/>
          </a:p>
        </p:txBody>
      </p:sp>
      <p:sp>
        <p:nvSpPr>
          <p:cNvPr id="1186" name="Google Shape;1186;p32"/>
          <p:cNvSpPr/>
          <p:nvPr/>
        </p:nvSpPr>
        <p:spPr>
          <a:xfrm>
            <a:off x="-5688300" y="-3476675"/>
            <a:ext cx="10020000" cy="10020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picture containing factory, industry, engineering, inventory&#10;&#10;Description automatically generated">
            <a:extLst>
              <a:ext uri="{FF2B5EF4-FFF2-40B4-BE49-F238E27FC236}">
                <a16:creationId xmlns:a16="http://schemas.microsoft.com/office/drawing/2014/main" id="{2A5A8F9E-A48F-D889-9F5F-CBD710074F40}"/>
              </a:ext>
            </a:extLst>
          </p:cNvPr>
          <p:cNvPicPr>
            <a:picLocks noGrp="1" noChangeAspect="1"/>
          </p:cNvPicPr>
          <p:nvPr>
            <p:ph type="pic" idx="2"/>
          </p:nvPr>
        </p:nvPicPr>
        <p:blipFill>
          <a:blip r:embed="rId3"/>
          <a:srcRect l="20000" r="20000"/>
          <a:stretch>
            <a:fillRect/>
          </a:stretch>
        </p:blipFill>
        <p:spPr>
          <a:xfrm>
            <a:off x="-5127827" y="-3038675"/>
            <a:ext cx="9144000" cy="9144000"/>
          </a:xfrm>
        </p:spPr>
      </p:pic>
    </p:spTree>
    <p:extLst>
      <p:ext uri="{BB962C8B-B14F-4D97-AF65-F5344CB8AC3E}">
        <p14:creationId xmlns:p14="http://schemas.microsoft.com/office/powerpoint/2010/main" val="416829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31"/>
          <p:cNvSpPr txBox="1">
            <a:spLocks noGrp="1"/>
          </p:cNvSpPr>
          <p:nvPr>
            <p:ph type="subTitle" idx="1"/>
          </p:nvPr>
        </p:nvSpPr>
        <p:spPr>
          <a:xfrm>
            <a:off x="764886" y="1595718"/>
            <a:ext cx="4457575" cy="1485026"/>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dirty="0">
                <a:solidFill>
                  <a:schemeClr val="tx1"/>
                </a:solidFill>
                <a:latin typeface="Times New Roman" panose="02020603050405020304" pitchFamily="18" charset="0"/>
                <a:cs typeface="Times New Roman" panose="02020603050405020304" pitchFamily="18" charset="0"/>
              </a:rPr>
              <a:t>In Odoo, It is divided into 2 concepts: Warehouse and Location.</a:t>
            </a:r>
          </a:p>
          <a:p>
            <a:pPr marL="0" indent="0">
              <a:lnSpc>
                <a:spcPct val="107000"/>
              </a:lnSpc>
              <a:spcAft>
                <a:spcPts val="800"/>
              </a:spcAft>
              <a:buNone/>
            </a:pPr>
            <a:endParaRPr lang="en-US"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77;p31">
            <a:extLst>
              <a:ext uri="{FF2B5EF4-FFF2-40B4-BE49-F238E27FC236}">
                <a16:creationId xmlns:a16="http://schemas.microsoft.com/office/drawing/2014/main" id="{61162C1F-F296-2F4A-3EAE-B8FFE68F90B2}"/>
              </a:ext>
            </a:extLst>
          </p:cNvPr>
          <p:cNvSpPr txBox="1">
            <a:spLocks/>
          </p:cNvSpPr>
          <p:nvPr/>
        </p:nvSpPr>
        <p:spPr>
          <a:xfrm>
            <a:off x="582166" y="2663536"/>
            <a:ext cx="4551186" cy="1386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9pPr>
          </a:lstStyle>
          <a:p>
            <a:pPr marL="152400" indent="0">
              <a:buNone/>
            </a:pPr>
            <a:r>
              <a:rPr lang="en-US" sz="2000" dirty="0">
                <a:latin typeface="Times New Roman" panose="02020603050405020304" pitchFamily="18" charset="0"/>
                <a:cs typeface="Times New Roman" panose="02020603050405020304" pitchFamily="18" charset="0"/>
              </a:rPr>
              <a:t>+ Warehouse: is physical warehouse, can be used to production, distribution center.</a:t>
            </a:r>
          </a:p>
          <a:p>
            <a:pPr marL="0" indent="0">
              <a:lnSpc>
                <a:spcPct val="107000"/>
              </a:lnSpc>
              <a:spcAft>
                <a:spcPts val="80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Font typeface="Nunito Ligh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Placeholder 8" descr="A picture containing house, building, design&#10;&#10;Description automatically generated">
            <a:extLst>
              <a:ext uri="{FF2B5EF4-FFF2-40B4-BE49-F238E27FC236}">
                <a16:creationId xmlns:a16="http://schemas.microsoft.com/office/drawing/2014/main" id="{994DCF24-6A2F-53AB-7080-3599A2E290F6}"/>
              </a:ext>
            </a:extLst>
          </p:cNvPr>
          <p:cNvPicPr>
            <a:picLocks noGrp="1" noChangeAspect="1"/>
          </p:cNvPicPr>
          <p:nvPr>
            <p:ph type="pic" idx="2"/>
          </p:nvPr>
        </p:nvPicPr>
        <p:blipFill>
          <a:blip r:embed="rId3"/>
          <a:srcRect l="13441" r="13441"/>
          <a:stretch>
            <a:fillRect/>
          </a:stretch>
        </p:blipFill>
        <p:spPr>
          <a:xfrm>
            <a:off x="5481361" y="171150"/>
            <a:ext cx="4801200" cy="4801200"/>
          </a:xfrm>
        </p:spPr>
      </p:pic>
    </p:spTree>
    <p:extLst>
      <p:ext uri="{BB962C8B-B14F-4D97-AF65-F5344CB8AC3E}">
        <p14:creationId xmlns:p14="http://schemas.microsoft.com/office/powerpoint/2010/main" val="1965996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1290918" y="4509227"/>
            <a:ext cx="6239437"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Information of warehouse</a:t>
            </a:r>
          </a:p>
        </p:txBody>
      </p:sp>
      <p:pic>
        <p:nvPicPr>
          <p:cNvPr id="4" name="Picture 3" descr="Không có mô tả.">
            <a:extLst>
              <a:ext uri="{FF2B5EF4-FFF2-40B4-BE49-F238E27FC236}">
                <a16:creationId xmlns:a16="http://schemas.microsoft.com/office/drawing/2014/main" id="{62B59059-F4D6-AAC5-7316-A72C83E7A8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15" t="16649" r="17628" b="2054"/>
          <a:stretch/>
        </p:blipFill>
        <p:spPr bwMode="auto">
          <a:xfrm>
            <a:off x="1290918" y="87056"/>
            <a:ext cx="6239436" cy="2548569"/>
          </a:xfrm>
          <a:prstGeom prst="rect">
            <a:avLst/>
          </a:prstGeom>
          <a:noFill/>
          <a:ln>
            <a:noFill/>
          </a:ln>
          <a:extLst>
            <a:ext uri="{53640926-AAD7-44D8-BBD7-CCE9431645EC}">
              <a14:shadowObscured xmlns:a14="http://schemas.microsoft.com/office/drawing/2010/main"/>
            </a:ext>
          </a:extLst>
        </p:spPr>
      </p:pic>
      <p:pic>
        <p:nvPicPr>
          <p:cNvPr id="5" name="Hình ảnh 1">
            <a:extLst>
              <a:ext uri="{FF2B5EF4-FFF2-40B4-BE49-F238E27FC236}">
                <a16:creationId xmlns:a16="http://schemas.microsoft.com/office/drawing/2014/main" id="{8F11FD9F-16EE-5958-2ADB-E4C2324599E2}"/>
              </a:ext>
            </a:extLst>
          </p:cNvPr>
          <p:cNvPicPr>
            <a:picLocks noChangeAspect="1"/>
          </p:cNvPicPr>
          <p:nvPr/>
        </p:nvPicPr>
        <p:blipFill rotWithShape="1">
          <a:blip r:embed="rId3"/>
          <a:srcRect t="32245"/>
          <a:stretch/>
        </p:blipFill>
        <p:spPr bwMode="auto">
          <a:xfrm>
            <a:off x="1290917" y="2467702"/>
            <a:ext cx="6239437" cy="2041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395985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8" name="Google Shape;1178;p31"/>
          <p:cNvSpPr/>
          <p:nvPr/>
        </p:nvSpPr>
        <p:spPr>
          <a:xfrm>
            <a:off x="5222461" y="-87750"/>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77;p31">
            <a:extLst>
              <a:ext uri="{FF2B5EF4-FFF2-40B4-BE49-F238E27FC236}">
                <a16:creationId xmlns:a16="http://schemas.microsoft.com/office/drawing/2014/main" id="{61162C1F-F296-2F4A-3EAE-B8FFE68F90B2}"/>
              </a:ext>
            </a:extLst>
          </p:cNvPr>
          <p:cNvSpPr txBox="1">
            <a:spLocks/>
          </p:cNvSpPr>
          <p:nvPr/>
        </p:nvSpPr>
        <p:spPr>
          <a:xfrm>
            <a:off x="412375" y="1309864"/>
            <a:ext cx="4551186" cy="2733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1600"/>
              </a:spcBef>
              <a:spcAft>
                <a:spcPts val="0"/>
              </a:spcAft>
              <a:buClr>
                <a:srgbClr val="E76A28"/>
              </a:buClr>
              <a:buSzPts val="1200"/>
              <a:buFont typeface="Nunito Light"/>
              <a:buChar char="○"/>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1600"/>
              </a:spcBef>
              <a:spcAft>
                <a:spcPts val="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1600"/>
              </a:spcBef>
              <a:spcAft>
                <a:spcPts val="1600"/>
              </a:spcAft>
              <a:buClr>
                <a:srgbClr val="999999"/>
              </a:buClr>
              <a:buSzPts val="1200"/>
              <a:buFont typeface="Nunito Light"/>
              <a:buChar char="■"/>
              <a:defRPr sz="1200" b="0" i="0" u="none" strike="noStrike" cap="none">
                <a:solidFill>
                  <a:schemeClr val="dk1"/>
                </a:solidFill>
                <a:latin typeface="Manrope"/>
                <a:ea typeface="Manrope"/>
                <a:cs typeface="Manrope"/>
                <a:sym typeface="Manrope"/>
              </a:defRPr>
            </a:lvl9pPr>
          </a:lstStyle>
          <a:p>
            <a:pPr marL="152400" indent="0">
              <a:buNone/>
            </a:pPr>
            <a:r>
              <a:rPr lang="en-US" sz="2000" dirty="0">
                <a:latin typeface="Times New Roman" panose="02020603050405020304" pitchFamily="18" charset="0"/>
                <a:cs typeface="Times New Roman" panose="02020603050405020304" pitchFamily="18" charset="0"/>
              </a:rPr>
              <a:t>+ Location: Warehouse divided into many locations, each location have different function. The warehouse has the following types: Internal Location, Supplier Location (Virtual Location), Customer Location(Virtual Location), general repository(serving for inter-company warehouse transfer).</a:t>
            </a:r>
          </a:p>
          <a:p>
            <a:pPr marL="0" indent="0">
              <a:lnSpc>
                <a:spcPct val="107000"/>
              </a:lnSpc>
              <a:spcAft>
                <a:spcPts val="80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Font typeface="Nunito Light"/>
              <a:buNone/>
            </a:pP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Placeholder 8" descr="A picture containing house, building, design&#10;&#10;Description automatically generated">
            <a:extLst>
              <a:ext uri="{FF2B5EF4-FFF2-40B4-BE49-F238E27FC236}">
                <a16:creationId xmlns:a16="http://schemas.microsoft.com/office/drawing/2014/main" id="{994DCF24-6A2F-53AB-7080-3599A2E290F6}"/>
              </a:ext>
            </a:extLst>
          </p:cNvPr>
          <p:cNvPicPr>
            <a:picLocks noGrp="1" noChangeAspect="1"/>
          </p:cNvPicPr>
          <p:nvPr>
            <p:ph type="pic" idx="2"/>
          </p:nvPr>
        </p:nvPicPr>
        <p:blipFill>
          <a:blip r:embed="rId3"/>
          <a:srcRect l="13441" r="13441"/>
          <a:stretch>
            <a:fillRect/>
          </a:stretch>
        </p:blipFill>
        <p:spPr>
          <a:xfrm>
            <a:off x="5481361" y="171150"/>
            <a:ext cx="4801200" cy="4801200"/>
          </a:xfrm>
        </p:spPr>
      </p:pic>
    </p:spTree>
    <p:extLst>
      <p:ext uri="{BB962C8B-B14F-4D97-AF65-F5344CB8AC3E}">
        <p14:creationId xmlns:p14="http://schemas.microsoft.com/office/powerpoint/2010/main" val="21856289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96;p33">
            <a:extLst>
              <a:ext uri="{FF2B5EF4-FFF2-40B4-BE49-F238E27FC236}">
                <a16:creationId xmlns:a16="http://schemas.microsoft.com/office/drawing/2014/main" id="{C860702A-8B49-314D-1351-2A9731C55110}"/>
              </a:ext>
            </a:extLst>
          </p:cNvPr>
          <p:cNvSpPr txBox="1">
            <a:spLocks noGrp="1"/>
          </p:cNvSpPr>
          <p:nvPr>
            <p:ph type="subTitle" idx="1"/>
          </p:nvPr>
        </p:nvSpPr>
        <p:spPr>
          <a:xfrm>
            <a:off x="631309" y="3666564"/>
            <a:ext cx="7718248"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Information of location</a:t>
            </a:r>
          </a:p>
        </p:txBody>
      </p:sp>
      <p:pic>
        <p:nvPicPr>
          <p:cNvPr id="5" name="Hình ảnh 1" descr="Ảnh có chứa văn bản, hàng, số, Phông chữ&#10;&#10;Mô tả được tạo tự động">
            <a:extLst>
              <a:ext uri="{FF2B5EF4-FFF2-40B4-BE49-F238E27FC236}">
                <a16:creationId xmlns:a16="http://schemas.microsoft.com/office/drawing/2014/main" id="{08D47BD7-E07D-085A-2CCF-66ECEC05BF33}"/>
              </a:ext>
            </a:extLst>
          </p:cNvPr>
          <p:cNvPicPr>
            <a:picLocks noChangeAspect="1"/>
          </p:cNvPicPr>
          <p:nvPr/>
        </p:nvPicPr>
        <p:blipFill>
          <a:blip r:embed="rId2"/>
          <a:stretch>
            <a:fillRect/>
          </a:stretch>
        </p:blipFill>
        <p:spPr>
          <a:xfrm>
            <a:off x="631308" y="929719"/>
            <a:ext cx="7718249" cy="2736845"/>
          </a:xfrm>
          <a:prstGeom prst="rect">
            <a:avLst/>
          </a:prstGeom>
        </p:spPr>
      </p:pic>
    </p:spTree>
    <p:extLst>
      <p:ext uri="{BB962C8B-B14F-4D97-AF65-F5344CB8AC3E}">
        <p14:creationId xmlns:p14="http://schemas.microsoft.com/office/powerpoint/2010/main" val="279735257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32"/>
          <p:cNvSpPr txBox="1">
            <a:spLocks noGrp="1"/>
          </p:cNvSpPr>
          <p:nvPr>
            <p:ph type="title"/>
          </p:nvPr>
        </p:nvSpPr>
        <p:spPr>
          <a:xfrm>
            <a:off x="4572000" y="3254801"/>
            <a:ext cx="5377850" cy="18886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Roboto Serif ExtraBold" panose="020B0604020202020204" charset="0"/>
                <a:ea typeface="Calibri" panose="020F0502020204030204" pitchFamily="34" charset="0"/>
                <a:cs typeface="Roboto Serif ExtraBold" panose="020B0604020202020204" charset="0"/>
              </a:rPr>
              <a:t>Master Data </a:t>
            </a:r>
            <a:endParaRPr dirty="0">
              <a:latin typeface="Roboto Serif ExtraBold" panose="020B0604020202020204" charset="0"/>
              <a:cs typeface="Roboto Serif ExtraBold" panose="020B0604020202020204" charset="0"/>
            </a:endParaRPr>
          </a:p>
        </p:txBody>
      </p:sp>
      <p:sp>
        <p:nvSpPr>
          <p:cNvPr id="1185" name="Google Shape;1185;p32"/>
          <p:cNvSpPr txBox="1">
            <a:spLocks noGrp="1"/>
          </p:cNvSpPr>
          <p:nvPr>
            <p:ph type="title" idx="3"/>
          </p:nvPr>
        </p:nvSpPr>
        <p:spPr>
          <a:xfrm>
            <a:off x="5571880" y="1451211"/>
            <a:ext cx="2158100" cy="13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5.3</a:t>
            </a:r>
            <a:endParaRPr dirty="0"/>
          </a:p>
        </p:txBody>
      </p:sp>
      <p:sp>
        <p:nvSpPr>
          <p:cNvPr id="1186" name="Google Shape;1186;p32"/>
          <p:cNvSpPr/>
          <p:nvPr/>
        </p:nvSpPr>
        <p:spPr>
          <a:xfrm>
            <a:off x="-5688300" y="-3476675"/>
            <a:ext cx="10020000" cy="10020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Placeholder 12" descr="A hand holding a phone&#10;&#10;Description automatically generated with medium confidence">
            <a:extLst>
              <a:ext uri="{FF2B5EF4-FFF2-40B4-BE49-F238E27FC236}">
                <a16:creationId xmlns:a16="http://schemas.microsoft.com/office/drawing/2014/main" id="{25F8F189-5253-EE06-40A0-3114F93AA7D7}"/>
              </a:ext>
            </a:extLst>
          </p:cNvPr>
          <p:cNvPicPr>
            <a:picLocks noGrp="1" noChangeAspect="1"/>
          </p:cNvPicPr>
          <p:nvPr>
            <p:ph type="pic" idx="2"/>
          </p:nvPr>
        </p:nvPicPr>
        <p:blipFill>
          <a:blip r:embed="rId3"/>
          <a:srcRect l="21875" r="21875"/>
          <a:stretch>
            <a:fillRect/>
          </a:stretch>
        </p:blipFill>
        <p:spPr>
          <a:xfrm>
            <a:off x="-5212668" y="-3001925"/>
            <a:ext cx="9144000" cy="9144000"/>
          </a:xfrm>
        </p:spPr>
      </p:pic>
    </p:spTree>
    <p:extLst>
      <p:ext uri="{BB962C8B-B14F-4D97-AF65-F5344CB8AC3E}">
        <p14:creationId xmlns:p14="http://schemas.microsoft.com/office/powerpoint/2010/main" val="55755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694775" y="622444"/>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5.3.1 Material master</a:t>
            </a:r>
          </a:p>
        </p:txBody>
      </p:sp>
      <p:sp>
        <p:nvSpPr>
          <p:cNvPr id="1177" name="Google Shape;1177;p31"/>
          <p:cNvSpPr txBox="1">
            <a:spLocks noGrp="1"/>
          </p:cNvSpPr>
          <p:nvPr>
            <p:ph type="subTitle" idx="1"/>
          </p:nvPr>
        </p:nvSpPr>
        <p:spPr>
          <a:xfrm>
            <a:off x="499287" y="1508944"/>
            <a:ext cx="4972450" cy="3155979"/>
          </a:xfrm>
          <a:prstGeom prst="rect">
            <a:avLst/>
          </a:prstGeom>
        </p:spPr>
        <p:txBody>
          <a:bodyPr spcFirstLastPara="1" wrap="square" lIns="91425" tIns="91425" rIns="91425" bIns="91425" anchor="t" anchorCtr="0">
            <a:noAutofit/>
          </a:bodyPr>
          <a:lstStyle/>
          <a:p>
            <a:pPr marL="152400" indent="0">
              <a:buNone/>
            </a:pPr>
            <a:r>
              <a:rPr lang="en-US" sz="2000" dirty="0">
                <a:latin typeface="Times New Roman" panose="02020603050405020304" pitchFamily="18" charset="0"/>
                <a:cs typeface="Times New Roman" panose="02020603050405020304" pitchFamily="18" charset="0"/>
              </a:rPr>
              <a:t>Material master is used for managing warehouse that include: </a:t>
            </a:r>
          </a:p>
          <a:p>
            <a:pPr marL="152400" indent="0">
              <a:buNone/>
            </a:pPr>
            <a:r>
              <a:rPr lang="en-US" sz="2000" dirty="0">
                <a:latin typeface="Times New Roman" panose="02020603050405020304" pitchFamily="18" charset="0"/>
                <a:cs typeface="Times New Roman" panose="02020603050405020304" pitchFamily="18" charset="0"/>
              </a:rPr>
              <a:t>+ Lot management</a:t>
            </a:r>
          </a:p>
          <a:p>
            <a:pPr marL="152400" indent="0">
              <a:buNone/>
            </a:pPr>
            <a:r>
              <a:rPr lang="en-US" sz="2000" dirty="0">
                <a:latin typeface="Times New Roman" panose="02020603050405020304" pitchFamily="18" charset="0"/>
                <a:cs typeface="Times New Roman" panose="02020603050405020304" pitchFamily="18" charset="0"/>
              </a:rPr>
              <a:t>+ Item location in warehouse</a:t>
            </a:r>
          </a:p>
          <a:p>
            <a:pPr marL="152400" indent="0">
              <a:buNone/>
            </a:pPr>
            <a:r>
              <a:rPr lang="en-US" sz="2000" dirty="0">
                <a:latin typeface="Times New Roman" panose="02020603050405020304" pitchFamily="18" charset="0"/>
                <a:cs typeface="Times New Roman" panose="02020603050405020304" pitchFamily="18" charset="0"/>
              </a:rPr>
              <a:t>+ Weight and volume: gross weight (gross), net weight (net), volume of 1 product unit (volume)</a:t>
            </a:r>
          </a:p>
          <a:p>
            <a:pPr marL="152400" indent="0">
              <a:buNone/>
            </a:pPr>
            <a:r>
              <a:rPr lang="en-US" sz="2000" dirty="0">
                <a:latin typeface="Times New Roman" panose="02020603050405020304" pitchFamily="18" charset="0"/>
                <a:cs typeface="Times New Roman" panose="02020603050405020304" pitchFamily="18" charset="0"/>
              </a:rPr>
              <a:t>+ Product status information: normal, in development, end of life, obsolete.</a:t>
            </a: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31"/>
          <p:cNvPicPr preferRelativeResize="0">
            <a:picLocks noGrp="1"/>
          </p:cNvPicPr>
          <p:nvPr>
            <p:ph type="pic" idx="2"/>
          </p:nvPr>
        </p:nvPicPr>
        <p:blipFill rotWithShape="1">
          <a:blip r:embed="rId3">
            <a:alphaModFix/>
          </a:blip>
          <a:srcRect l="32865" r="-2717"/>
          <a:stretch/>
        </p:blipFill>
        <p:spPr>
          <a:xfrm>
            <a:off x="5784425" y="-183675"/>
            <a:ext cx="4801200" cy="4801200"/>
          </a:xfrm>
          <a:prstGeom prst="ellipse">
            <a:avLst/>
          </a:prstGeom>
        </p:spPr>
      </p:pic>
    </p:spTree>
    <p:extLst>
      <p:ext uri="{BB962C8B-B14F-4D97-AF65-F5344CB8AC3E}">
        <p14:creationId xmlns:p14="http://schemas.microsoft.com/office/powerpoint/2010/main" val="165844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anim calcmode="lin" valueType="num">
                                      <p:cBhvr>
                                        <p:cTn id="8" dur="1000" fill="hold"/>
                                        <p:tgtEl>
                                          <p:spTgt spid="11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77">
                                            <p:txEl>
                                              <p:pRg st="1" end="1"/>
                                            </p:txEl>
                                          </p:spTgt>
                                        </p:tgtEl>
                                        <p:attrNameLst>
                                          <p:attrName>style.visibility</p:attrName>
                                        </p:attrNameLst>
                                      </p:cBhvr>
                                      <p:to>
                                        <p:strVal val="visible"/>
                                      </p:to>
                                    </p:set>
                                    <p:animEffect transition="in" filter="fade">
                                      <p:cBhvr>
                                        <p:cTn id="14" dur="1000"/>
                                        <p:tgtEl>
                                          <p:spTgt spid="1177">
                                            <p:txEl>
                                              <p:pRg st="1" end="1"/>
                                            </p:txEl>
                                          </p:spTgt>
                                        </p:tgtEl>
                                      </p:cBhvr>
                                    </p:animEffect>
                                    <p:anim calcmode="lin" valueType="num">
                                      <p:cBhvr>
                                        <p:cTn id="15" dur="1000" fill="hold"/>
                                        <p:tgtEl>
                                          <p:spTgt spid="11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77">
                                            <p:txEl>
                                              <p:pRg st="2" end="2"/>
                                            </p:txEl>
                                          </p:spTgt>
                                        </p:tgtEl>
                                        <p:attrNameLst>
                                          <p:attrName>style.visibility</p:attrName>
                                        </p:attrNameLst>
                                      </p:cBhvr>
                                      <p:to>
                                        <p:strVal val="visible"/>
                                      </p:to>
                                    </p:set>
                                    <p:animEffect transition="in" filter="fade">
                                      <p:cBhvr>
                                        <p:cTn id="21" dur="1000"/>
                                        <p:tgtEl>
                                          <p:spTgt spid="1177">
                                            <p:txEl>
                                              <p:pRg st="2" end="2"/>
                                            </p:txEl>
                                          </p:spTgt>
                                        </p:tgtEl>
                                      </p:cBhvr>
                                    </p:animEffect>
                                    <p:anim calcmode="lin" valueType="num">
                                      <p:cBhvr>
                                        <p:cTn id="22" dur="1000" fill="hold"/>
                                        <p:tgtEl>
                                          <p:spTgt spid="117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77">
                                            <p:txEl>
                                              <p:pRg st="3" end="3"/>
                                            </p:txEl>
                                          </p:spTgt>
                                        </p:tgtEl>
                                        <p:attrNameLst>
                                          <p:attrName>style.visibility</p:attrName>
                                        </p:attrNameLst>
                                      </p:cBhvr>
                                      <p:to>
                                        <p:strVal val="visible"/>
                                      </p:to>
                                    </p:set>
                                    <p:animEffect transition="in" filter="fade">
                                      <p:cBhvr>
                                        <p:cTn id="28" dur="1000"/>
                                        <p:tgtEl>
                                          <p:spTgt spid="1177">
                                            <p:txEl>
                                              <p:pRg st="3" end="3"/>
                                            </p:txEl>
                                          </p:spTgt>
                                        </p:tgtEl>
                                      </p:cBhvr>
                                    </p:animEffect>
                                    <p:anim calcmode="lin" valueType="num">
                                      <p:cBhvr>
                                        <p:cTn id="29" dur="1000" fill="hold"/>
                                        <p:tgtEl>
                                          <p:spTgt spid="117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77">
                                            <p:txEl>
                                              <p:pRg st="4" end="4"/>
                                            </p:txEl>
                                          </p:spTgt>
                                        </p:tgtEl>
                                        <p:attrNameLst>
                                          <p:attrName>style.visibility</p:attrName>
                                        </p:attrNameLst>
                                      </p:cBhvr>
                                      <p:to>
                                        <p:strVal val="visible"/>
                                      </p:to>
                                    </p:set>
                                    <p:animEffect transition="in" filter="fade">
                                      <p:cBhvr>
                                        <p:cTn id="35" dur="1000"/>
                                        <p:tgtEl>
                                          <p:spTgt spid="1177">
                                            <p:txEl>
                                              <p:pRg st="4" end="4"/>
                                            </p:txEl>
                                          </p:spTgt>
                                        </p:tgtEl>
                                      </p:cBhvr>
                                    </p:animEffect>
                                    <p:anim calcmode="lin" valueType="num">
                                      <p:cBhvr>
                                        <p:cTn id="36" dur="1000" fill="hold"/>
                                        <p:tgtEl>
                                          <p:spTgt spid="117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7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1" descr="Ảnh có chứa văn bản, ảnh chụp màn hình, phần mềm, số&#10;&#10;Mô tả được tạo tự động">
            <a:extLst>
              <a:ext uri="{FF2B5EF4-FFF2-40B4-BE49-F238E27FC236}">
                <a16:creationId xmlns:a16="http://schemas.microsoft.com/office/drawing/2014/main" id="{4FD947BE-FD4F-107C-46D8-094A934126A9}"/>
              </a:ext>
            </a:extLst>
          </p:cNvPr>
          <p:cNvPicPr>
            <a:picLocks noChangeAspect="1"/>
          </p:cNvPicPr>
          <p:nvPr/>
        </p:nvPicPr>
        <p:blipFill>
          <a:blip r:embed="rId2"/>
          <a:stretch>
            <a:fillRect/>
          </a:stretch>
        </p:blipFill>
        <p:spPr>
          <a:xfrm>
            <a:off x="1449279" y="247945"/>
            <a:ext cx="6412998" cy="4554873"/>
          </a:xfrm>
          <a:prstGeom prst="rect">
            <a:avLst/>
          </a:prstGeom>
        </p:spPr>
      </p:pic>
    </p:spTree>
    <p:extLst>
      <p:ext uri="{BB962C8B-B14F-4D97-AF65-F5344CB8AC3E}">
        <p14:creationId xmlns:p14="http://schemas.microsoft.com/office/powerpoint/2010/main" val="296806101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descr="Ảnh có chứa văn bản, ảnh chụp màn hình, màn hình, phần mềm&#10;&#10;Mô tả được tạo tự động">
            <a:extLst>
              <a:ext uri="{FF2B5EF4-FFF2-40B4-BE49-F238E27FC236}">
                <a16:creationId xmlns:a16="http://schemas.microsoft.com/office/drawing/2014/main" id="{9A0299FC-2845-79A4-116E-EB431BD67CFA}"/>
              </a:ext>
            </a:extLst>
          </p:cNvPr>
          <p:cNvPicPr>
            <a:picLocks noChangeAspect="1"/>
          </p:cNvPicPr>
          <p:nvPr/>
        </p:nvPicPr>
        <p:blipFill>
          <a:blip r:embed="rId2"/>
          <a:stretch>
            <a:fillRect/>
          </a:stretch>
        </p:blipFill>
        <p:spPr>
          <a:xfrm>
            <a:off x="1398493" y="350403"/>
            <a:ext cx="6581335" cy="4169585"/>
          </a:xfrm>
          <a:prstGeom prst="rect">
            <a:avLst/>
          </a:prstGeom>
        </p:spPr>
      </p:pic>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1398493" y="4443102"/>
            <a:ext cx="6580095"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Master data of warehouse product</a:t>
            </a:r>
          </a:p>
        </p:txBody>
      </p:sp>
    </p:spTree>
    <p:extLst>
      <p:ext uri="{BB962C8B-B14F-4D97-AF65-F5344CB8AC3E}">
        <p14:creationId xmlns:p14="http://schemas.microsoft.com/office/powerpoint/2010/main" val="335256693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699587" y="622444"/>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5.3.1 Material master</a:t>
            </a:r>
          </a:p>
        </p:txBody>
      </p:sp>
      <p:sp>
        <p:nvSpPr>
          <p:cNvPr id="1177" name="Google Shape;1177;p31"/>
          <p:cNvSpPr txBox="1">
            <a:spLocks noGrp="1"/>
          </p:cNvSpPr>
          <p:nvPr>
            <p:ph type="subTitle" idx="1"/>
          </p:nvPr>
        </p:nvSpPr>
        <p:spPr>
          <a:xfrm>
            <a:off x="499287" y="1508944"/>
            <a:ext cx="4972450" cy="3155979"/>
          </a:xfrm>
          <a:prstGeom prst="rect">
            <a:avLst/>
          </a:prstGeom>
        </p:spPr>
        <p:txBody>
          <a:bodyPr spcFirstLastPara="1" wrap="square" lIns="91425" tIns="91425" rIns="91425" bIns="91425" anchor="t" anchorCtr="0">
            <a:noAutofit/>
          </a:bodyPr>
          <a:lstStyle/>
          <a:p>
            <a:pPr marL="152400" indent="0">
              <a:buNone/>
            </a:pPr>
            <a:r>
              <a:rPr lang="en-US" sz="2000" dirty="0">
                <a:latin typeface="Times New Roman" panose="02020603050405020304" pitchFamily="18" charset="0"/>
                <a:cs typeface="Times New Roman" panose="02020603050405020304" pitchFamily="18" charset="0"/>
              </a:rPr>
              <a:t>+ Information about expiry date: number of days used to calculate the expiry date of the product. </a:t>
            </a: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31"/>
          <p:cNvPicPr preferRelativeResize="0">
            <a:picLocks noGrp="1"/>
          </p:cNvPicPr>
          <p:nvPr>
            <p:ph type="pic" idx="2"/>
          </p:nvPr>
        </p:nvPicPr>
        <p:blipFill rotWithShape="1">
          <a:blip r:embed="rId3">
            <a:alphaModFix/>
          </a:blip>
          <a:srcRect l="32865" r="-2717"/>
          <a:stretch/>
        </p:blipFill>
        <p:spPr>
          <a:xfrm>
            <a:off x="5784425" y="-183675"/>
            <a:ext cx="4801200" cy="4801200"/>
          </a:xfrm>
          <a:prstGeom prst="ellipse">
            <a:avLst/>
          </a:prstGeom>
        </p:spPr>
      </p:pic>
    </p:spTree>
    <p:extLst>
      <p:ext uri="{BB962C8B-B14F-4D97-AF65-F5344CB8AC3E}">
        <p14:creationId xmlns:p14="http://schemas.microsoft.com/office/powerpoint/2010/main" val="120749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 calcmode="lin" valueType="num">
                                      <p:cBhvr additive="base">
                                        <p:cTn id="7" dur="500" fill="hold"/>
                                        <p:tgtEl>
                                          <p:spTgt spid="11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D27130-ACC6-11BE-E923-609F4E1D3995}"/>
              </a:ext>
            </a:extLst>
          </p:cNvPr>
          <p:cNvPicPr>
            <a:picLocks noChangeAspect="1"/>
          </p:cNvPicPr>
          <p:nvPr/>
        </p:nvPicPr>
        <p:blipFill>
          <a:blip r:embed="rId2"/>
          <a:stretch>
            <a:fillRect/>
          </a:stretch>
        </p:blipFill>
        <p:spPr>
          <a:xfrm>
            <a:off x="1039906" y="215577"/>
            <a:ext cx="7295410" cy="4712345"/>
          </a:xfrm>
          <a:prstGeom prst="rect">
            <a:avLst/>
          </a:prstGeom>
        </p:spPr>
      </p:pic>
    </p:spTree>
    <p:extLst>
      <p:ext uri="{BB962C8B-B14F-4D97-AF65-F5344CB8AC3E}">
        <p14:creationId xmlns:p14="http://schemas.microsoft.com/office/powerpoint/2010/main" val="47759457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1250574" y="4443102"/>
            <a:ext cx="6875931"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expiry date of the production</a:t>
            </a:r>
          </a:p>
        </p:txBody>
      </p:sp>
      <p:pic>
        <p:nvPicPr>
          <p:cNvPr id="3" name="Picture 2">
            <a:extLst>
              <a:ext uri="{FF2B5EF4-FFF2-40B4-BE49-F238E27FC236}">
                <a16:creationId xmlns:a16="http://schemas.microsoft.com/office/drawing/2014/main" id="{86EEC57E-ACBB-C19B-0A6B-9740B16B8A45}"/>
              </a:ext>
            </a:extLst>
          </p:cNvPr>
          <p:cNvPicPr>
            <a:picLocks noChangeAspect="1"/>
          </p:cNvPicPr>
          <p:nvPr/>
        </p:nvPicPr>
        <p:blipFill>
          <a:blip r:embed="rId2"/>
          <a:stretch>
            <a:fillRect/>
          </a:stretch>
        </p:blipFill>
        <p:spPr>
          <a:xfrm>
            <a:off x="1250574" y="536457"/>
            <a:ext cx="6875931" cy="3906645"/>
          </a:xfrm>
          <a:prstGeom prst="rect">
            <a:avLst/>
          </a:prstGeom>
        </p:spPr>
      </p:pic>
    </p:spTree>
    <p:extLst>
      <p:ext uri="{BB962C8B-B14F-4D97-AF65-F5344CB8AC3E}">
        <p14:creationId xmlns:p14="http://schemas.microsoft.com/office/powerpoint/2010/main" val="228271477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608023" y="3505200"/>
            <a:ext cx="7927954"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Self-generated batch code with corresponding expiry date</a:t>
            </a:r>
          </a:p>
        </p:txBody>
      </p:sp>
      <p:pic>
        <p:nvPicPr>
          <p:cNvPr id="2" name="Hình ảnh 1" descr="Ảnh có chứa văn bản, ảnh chụp màn hình, hàng, phần mềm&#10;&#10;Mô tả được tạo tự động">
            <a:extLst>
              <a:ext uri="{FF2B5EF4-FFF2-40B4-BE49-F238E27FC236}">
                <a16:creationId xmlns:a16="http://schemas.microsoft.com/office/drawing/2014/main" id="{E4E75979-5DA7-835E-A46D-DFE9D0706C28}"/>
              </a:ext>
            </a:extLst>
          </p:cNvPr>
          <p:cNvPicPr>
            <a:picLocks noChangeAspect="1"/>
          </p:cNvPicPr>
          <p:nvPr/>
        </p:nvPicPr>
        <p:blipFill>
          <a:blip r:embed="rId2"/>
          <a:stretch>
            <a:fillRect/>
          </a:stretch>
        </p:blipFill>
        <p:spPr>
          <a:xfrm>
            <a:off x="608023" y="1436594"/>
            <a:ext cx="7927954" cy="2068606"/>
          </a:xfrm>
          <a:prstGeom prst="rect">
            <a:avLst/>
          </a:prstGeom>
        </p:spPr>
      </p:pic>
    </p:spTree>
    <p:extLst>
      <p:ext uri="{BB962C8B-B14F-4D97-AF65-F5344CB8AC3E}">
        <p14:creationId xmlns:p14="http://schemas.microsoft.com/office/powerpoint/2010/main" val="117816138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608023" y="3877461"/>
            <a:ext cx="7927954"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Information about packaging</a:t>
            </a:r>
          </a:p>
        </p:txBody>
      </p:sp>
      <p:pic>
        <p:nvPicPr>
          <p:cNvPr id="3" name="Hình ảnh 1" descr="Ảnh có chứa văn bản, phần mềm, hàng, ảnh chụp màn hình&#10;&#10;Mô tả được tạo tự động">
            <a:extLst>
              <a:ext uri="{FF2B5EF4-FFF2-40B4-BE49-F238E27FC236}">
                <a16:creationId xmlns:a16="http://schemas.microsoft.com/office/drawing/2014/main" id="{0B42DC69-0150-74E7-2841-B3319E4B66C4}"/>
              </a:ext>
            </a:extLst>
          </p:cNvPr>
          <p:cNvPicPr>
            <a:picLocks noChangeAspect="1"/>
          </p:cNvPicPr>
          <p:nvPr/>
        </p:nvPicPr>
        <p:blipFill>
          <a:blip r:embed="rId2"/>
          <a:stretch>
            <a:fillRect/>
          </a:stretch>
        </p:blipFill>
        <p:spPr>
          <a:xfrm>
            <a:off x="608023" y="1314428"/>
            <a:ext cx="7927954" cy="2563033"/>
          </a:xfrm>
          <a:prstGeom prst="rect">
            <a:avLst/>
          </a:prstGeom>
        </p:spPr>
      </p:pic>
      <p:sp>
        <p:nvSpPr>
          <p:cNvPr id="6" name="TextBox 5">
            <a:extLst>
              <a:ext uri="{FF2B5EF4-FFF2-40B4-BE49-F238E27FC236}">
                <a16:creationId xmlns:a16="http://schemas.microsoft.com/office/drawing/2014/main" id="{32A9C47F-0F08-9B7E-6A4F-A98FA21CB6CC}"/>
              </a:ext>
            </a:extLst>
          </p:cNvPr>
          <p:cNvSpPr txBox="1"/>
          <p:nvPr/>
        </p:nvSpPr>
        <p:spPr>
          <a:xfrm>
            <a:off x="608023" y="550917"/>
            <a:ext cx="7863624" cy="709233"/>
          </a:xfrm>
          <a:prstGeom prst="rect">
            <a:avLst/>
          </a:prstGeom>
          <a:noFill/>
        </p:spPr>
        <p:txBody>
          <a:bodyPr wrap="square">
            <a:spAutoFit/>
          </a:bodyPr>
          <a:lstStyle/>
          <a:p>
            <a:pPr>
              <a:lnSpc>
                <a:spcPct val="115000"/>
              </a:lnSpc>
              <a:spcAft>
                <a:spcPts val="10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Information about packaging(Packaging):  use Logistic Unit for packing, How many units of product can 1 LU hold.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629359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3961125" y="387155"/>
            <a:ext cx="457185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5.3.2 Logistic Unit</a:t>
            </a:r>
          </a:p>
        </p:txBody>
      </p:sp>
      <p:sp>
        <p:nvSpPr>
          <p:cNvPr id="1177" name="Google Shape;1177;p31"/>
          <p:cNvSpPr txBox="1">
            <a:spLocks noGrp="1"/>
          </p:cNvSpPr>
          <p:nvPr>
            <p:ph type="subTitle" idx="1"/>
          </p:nvPr>
        </p:nvSpPr>
        <p:spPr>
          <a:xfrm>
            <a:off x="3961125" y="1816760"/>
            <a:ext cx="4571850" cy="2352000"/>
          </a:xfrm>
          <a:prstGeom prst="rect">
            <a:avLst/>
          </a:prstGeom>
        </p:spPr>
        <p:txBody>
          <a:bodyPr spcFirstLastPara="1" wrap="square" lIns="91425" tIns="91425" rIns="91425" bIns="91425" anchor="t" anchorCtr="0">
            <a:noAutofit/>
          </a:bodyPr>
          <a:lstStyle/>
          <a:p>
            <a:pPr marL="152400" indent="0">
              <a:buNone/>
            </a:pPr>
            <a:r>
              <a:rPr lang="en-US" sz="2000" dirty="0">
                <a:latin typeface="Times New Roman" panose="02020603050405020304" pitchFamily="18" charset="0"/>
                <a:cs typeface="Times New Roman" panose="02020603050405020304" pitchFamily="18" charset="0"/>
              </a:rPr>
              <a:t>- When importing and exporting goods, the product will be packed based on the logistics unit. It can be boxes, pallets, packages.</a:t>
            </a:r>
          </a:p>
        </p:txBody>
      </p:sp>
      <p:sp>
        <p:nvSpPr>
          <p:cNvPr id="1178" name="Google Shape;1178;p31"/>
          <p:cNvSpPr/>
          <p:nvPr/>
        </p:nvSpPr>
        <p:spPr>
          <a:xfrm>
            <a:off x="-2220229" y="-625632"/>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Placeholder 8">
            <a:extLst>
              <a:ext uri="{FF2B5EF4-FFF2-40B4-BE49-F238E27FC236}">
                <a16:creationId xmlns:a16="http://schemas.microsoft.com/office/drawing/2014/main" id="{5C311DC3-2CA9-682F-6BF1-32CB17650517}"/>
              </a:ext>
            </a:extLst>
          </p:cNvPr>
          <p:cNvPicPr>
            <a:picLocks noGrp="1" noChangeAspect="1"/>
          </p:cNvPicPr>
          <p:nvPr>
            <p:ph type="pic" idx="2"/>
          </p:nvPr>
        </p:nvPicPr>
        <p:blipFill>
          <a:blip r:embed="rId3"/>
          <a:srcRect l="12512" r="12512"/>
          <a:stretch>
            <a:fillRect/>
          </a:stretch>
        </p:blipFill>
        <p:spPr>
          <a:xfrm>
            <a:off x="-1961329" y="-366732"/>
            <a:ext cx="4801200" cy="4801200"/>
          </a:xfrm>
        </p:spPr>
      </p:pic>
    </p:spTree>
    <p:extLst>
      <p:ext uri="{BB962C8B-B14F-4D97-AF65-F5344CB8AC3E}">
        <p14:creationId xmlns:p14="http://schemas.microsoft.com/office/powerpoint/2010/main" val="411086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1060881" y="3555463"/>
            <a:ext cx="7022237"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Logistic Unit</a:t>
            </a:r>
          </a:p>
        </p:txBody>
      </p:sp>
      <p:pic>
        <p:nvPicPr>
          <p:cNvPr id="3" name="Hình ảnh 1" descr="Ảnh có chứa ảnh chụp màn hình, văn bản, phần mềm, hàng&#10;&#10;Mô tả được tạo tự động">
            <a:extLst>
              <a:ext uri="{FF2B5EF4-FFF2-40B4-BE49-F238E27FC236}">
                <a16:creationId xmlns:a16="http://schemas.microsoft.com/office/drawing/2014/main" id="{5BD129C3-6A95-0883-94B5-FD8C35130E65}"/>
              </a:ext>
            </a:extLst>
          </p:cNvPr>
          <p:cNvPicPr>
            <a:picLocks noChangeAspect="1"/>
          </p:cNvPicPr>
          <p:nvPr/>
        </p:nvPicPr>
        <p:blipFill>
          <a:blip r:embed="rId2"/>
          <a:stretch>
            <a:fillRect/>
          </a:stretch>
        </p:blipFill>
        <p:spPr>
          <a:xfrm>
            <a:off x="1060881" y="601022"/>
            <a:ext cx="7022237" cy="2954441"/>
          </a:xfrm>
          <a:prstGeom prst="rect">
            <a:avLst/>
          </a:prstGeom>
        </p:spPr>
      </p:pic>
    </p:spTree>
    <p:extLst>
      <p:ext uri="{BB962C8B-B14F-4D97-AF65-F5344CB8AC3E}">
        <p14:creationId xmlns:p14="http://schemas.microsoft.com/office/powerpoint/2010/main" val="252693940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468459" y="267075"/>
            <a:ext cx="5475142" cy="1758947"/>
          </a:xfrm>
          <a:prstGeom prst="rect">
            <a:avLst/>
          </a:prstGeom>
        </p:spPr>
        <p:txBody>
          <a:bodyPr spcFirstLastPara="1" wrap="square" lIns="91425" tIns="91425" rIns="91425" bIns="91425" anchor="b" anchorCtr="0">
            <a:noAutofit/>
          </a:bodyPr>
          <a:lstStyle/>
          <a:p>
            <a:r>
              <a:rPr lang="en" sz="2500" dirty="0">
                <a:latin typeface="Roboto Serif ExtraBold" panose="020B0604020202020204" charset="0"/>
                <a:cs typeface="Roboto Serif ExtraBold" panose="020B0604020202020204" charset="0"/>
              </a:rPr>
              <a:t>5.3.3</a:t>
            </a:r>
            <a:r>
              <a:rPr lang="en-US" sz="2500" b="1" kern="100" dirty="0">
                <a:effectLst/>
                <a:latin typeface="Roboto Serif ExtraBold" panose="020B0604020202020204" charset="0"/>
                <a:ea typeface="Calibri" panose="020F0502020204030204" pitchFamily="34" charset="0"/>
                <a:cs typeface="Roboto Serif ExtraBold" panose="020B0604020202020204" charset="0"/>
              </a:rPr>
              <a:t> Batch of goods &amp; Lookup Batch of good’s information – Traceability.</a:t>
            </a:r>
            <a:br>
              <a:rPr lang="en-US" sz="2500" kern="100" dirty="0">
                <a:effectLst/>
                <a:latin typeface="Roboto Serif ExtraBold" panose="020B0604020202020204" charset="0"/>
                <a:ea typeface="Calibri" panose="020F0502020204030204" pitchFamily="34" charset="0"/>
                <a:cs typeface="Roboto Serif ExtraBold" panose="020B0604020202020204" charset="0"/>
              </a:rPr>
            </a:br>
            <a:endParaRPr lang="en" sz="2500" dirty="0">
              <a:latin typeface="Roboto Serif ExtraBold" panose="020B0604020202020204" charset="0"/>
              <a:cs typeface="Roboto Serif ExtraBold" panose="020B0604020202020204" charset="0"/>
            </a:endParaRPr>
          </a:p>
        </p:txBody>
      </p:sp>
      <p:sp>
        <p:nvSpPr>
          <p:cNvPr id="1177" name="Google Shape;1177;p31"/>
          <p:cNvSpPr txBox="1">
            <a:spLocks noGrp="1"/>
          </p:cNvSpPr>
          <p:nvPr>
            <p:ph type="subTitle" idx="1"/>
          </p:nvPr>
        </p:nvSpPr>
        <p:spPr>
          <a:xfrm>
            <a:off x="468459" y="1720446"/>
            <a:ext cx="4972450" cy="3155979"/>
          </a:xfrm>
          <a:prstGeom prst="rect">
            <a:avLst/>
          </a:prstGeom>
        </p:spPr>
        <p:txBody>
          <a:bodyPr spcFirstLastPara="1" wrap="square" lIns="91425" tIns="91425" rIns="91425" bIns="91425" anchor="t" anchorCtr="0">
            <a:noAutofit/>
          </a:bodyPr>
          <a:lstStyle/>
          <a:p>
            <a:pPr marL="152400" indent="0">
              <a:buNone/>
            </a:pPr>
            <a:r>
              <a:rPr lang="en-US" sz="2000" dirty="0">
                <a:latin typeface="Times New Roman" panose="02020603050405020304" pitchFamily="18" charset="0"/>
                <a:cs typeface="Times New Roman" panose="02020603050405020304" pitchFamily="18" charset="0"/>
              </a:rPr>
              <a:t>- A production lot refers to a specific quantity of a product or assembly that is produced within a particular production run and has uniform characteristics. This production lot may consist of multiple individual units of the same product, which can then be packed into different types of packaging, such as boxes, cartons, or pallets.</a:t>
            </a: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31"/>
          <p:cNvPicPr preferRelativeResize="0">
            <a:picLocks noGrp="1"/>
          </p:cNvPicPr>
          <p:nvPr>
            <p:ph type="pic" idx="2"/>
          </p:nvPr>
        </p:nvPicPr>
        <p:blipFill rotWithShape="1">
          <a:blip r:embed="rId3">
            <a:alphaModFix/>
          </a:blip>
          <a:srcRect l="32865" r="-2717"/>
          <a:stretch/>
        </p:blipFill>
        <p:spPr>
          <a:xfrm>
            <a:off x="5784425" y="-183675"/>
            <a:ext cx="4801200" cy="4801200"/>
          </a:xfrm>
          <a:prstGeom prst="ellipse">
            <a:avLst/>
          </a:prstGeom>
        </p:spPr>
      </p:pic>
    </p:spTree>
    <p:extLst>
      <p:ext uri="{BB962C8B-B14F-4D97-AF65-F5344CB8AC3E}">
        <p14:creationId xmlns:p14="http://schemas.microsoft.com/office/powerpoint/2010/main" val="9856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anim calcmode="lin" valueType="num">
                                      <p:cBhvr>
                                        <p:cTn id="8" dur="1000" fill="hold"/>
                                        <p:tgtEl>
                                          <p:spTgt spid="11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7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885927" y="3555463"/>
            <a:ext cx="7128519"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Logistic Unit</a:t>
            </a:r>
          </a:p>
        </p:txBody>
      </p:sp>
      <p:pic>
        <p:nvPicPr>
          <p:cNvPr id="3" name="Picture 2">
            <a:extLst>
              <a:ext uri="{FF2B5EF4-FFF2-40B4-BE49-F238E27FC236}">
                <a16:creationId xmlns:a16="http://schemas.microsoft.com/office/drawing/2014/main" id="{0CF028F9-E51A-DE87-0D59-6114BAD14710}"/>
              </a:ext>
            </a:extLst>
          </p:cNvPr>
          <p:cNvPicPr>
            <a:picLocks noChangeAspect="1"/>
          </p:cNvPicPr>
          <p:nvPr/>
        </p:nvPicPr>
        <p:blipFill>
          <a:blip r:embed="rId2"/>
          <a:stretch>
            <a:fillRect/>
          </a:stretch>
        </p:blipFill>
        <p:spPr>
          <a:xfrm>
            <a:off x="885928" y="756040"/>
            <a:ext cx="7128519" cy="2799423"/>
          </a:xfrm>
          <a:prstGeom prst="rect">
            <a:avLst/>
          </a:prstGeom>
        </p:spPr>
      </p:pic>
    </p:spTree>
    <p:extLst>
      <p:ext uri="{BB962C8B-B14F-4D97-AF65-F5344CB8AC3E}">
        <p14:creationId xmlns:p14="http://schemas.microsoft.com/office/powerpoint/2010/main" val="104081800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885927" y="3555463"/>
            <a:ext cx="7128519"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Shipment and transaction history to shipment</a:t>
            </a:r>
          </a:p>
        </p:txBody>
      </p:sp>
      <p:pic>
        <p:nvPicPr>
          <p:cNvPr id="2" name="Picture 1" descr="Không có mô tả.">
            <a:extLst>
              <a:ext uri="{FF2B5EF4-FFF2-40B4-BE49-F238E27FC236}">
                <a16:creationId xmlns:a16="http://schemas.microsoft.com/office/drawing/2014/main" id="{F7E0E012-435B-271C-C83B-09A5BDC0E2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746" y="1040820"/>
            <a:ext cx="7197699" cy="2514643"/>
          </a:xfrm>
          <a:prstGeom prst="rect">
            <a:avLst/>
          </a:prstGeom>
          <a:noFill/>
          <a:ln>
            <a:noFill/>
          </a:ln>
        </p:spPr>
      </p:pic>
    </p:spTree>
    <p:extLst>
      <p:ext uri="{BB962C8B-B14F-4D97-AF65-F5344CB8AC3E}">
        <p14:creationId xmlns:p14="http://schemas.microsoft.com/office/powerpoint/2010/main" val="129810566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468459" y="267075"/>
            <a:ext cx="5475142" cy="1758947"/>
          </a:xfrm>
          <a:prstGeom prst="rect">
            <a:avLst/>
          </a:prstGeom>
        </p:spPr>
        <p:txBody>
          <a:bodyPr spcFirstLastPara="1" wrap="square" lIns="91425" tIns="91425" rIns="91425" bIns="91425" anchor="b" anchorCtr="0">
            <a:noAutofit/>
          </a:bodyPr>
          <a:lstStyle/>
          <a:p>
            <a:r>
              <a:rPr lang="en" sz="2500" dirty="0">
                <a:latin typeface="Roboto Serif ExtraBold" panose="020B0604020202020204" charset="0"/>
                <a:cs typeface="Roboto Serif ExtraBold" panose="020B0604020202020204" charset="0"/>
              </a:rPr>
              <a:t>5.3.3</a:t>
            </a:r>
            <a:r>
              <a:rPr lang="en-US" sz="2500" b="1" kern="100" dirty="0">
                <a:effectLst/>
                <a:latin typeface="Roboto Serif ExtraBold" panose="020B0604020202020204" charset="0"/>
                <a:ea typeface="Calibri" panose="020F0502020204030204" pitchFamily="34" charset="0"/>
                <a:cs typeface="Roboto Serif ExtraBold" panose="020B0604020202020204" charset="0"/>
              </a:rPr>
              <a:t> Batch of goods &amp; Lookup Batch of good’s information – Traceability.</a:t>
            </a:r>
            <a:br>
              <a:rPr lang="en-US" sz="2500" kern="100" dirty="0">
                <a:effectLst/>
                <a:latin typeface="Roboto Serif ExtraBold" panose="020B0604020202020204" charset="0"/>
                <a:ea typeface="Calibri" panose="020F0502020204030204" pitchFamily="34" charset="0"/>
                <a:cs typeface="Roboto Serif ExtraBold" panose="020B0604020202020204" charset="0"/>
              </a:rPr>
            </a:br>
            <a:endParaRPr lang="en" sz="2500" dirty="0">
              <a:latin typeface="Roboto Serif ExtraBold" panose="020B0604020202020204" charset="0"/>
              <a:cs typeface="Roboto Serif ExtraBold" panose="020B0604020202020204" charset="0"/>
            </a:endParaRPr>
          </a:p>
        </p:txBody>
      </p:sp>
      <p:sp>
        <p:nvSpPr>
          <p:cNvPr id="1177" name="Google Shape;1177;p31"/>
          <p:cNvSpPr txBox="1">
            <a:spLocks noGrp="1"/>
          </p:cNvSpPr>
          <p:nvPr>
            <p:ph type="subTitle" idx="1"/>
          </p:nvPr>
        </p:nvSpPr>
        <p:spPr>
          <a:xfrm>
            <a:off x="468459" y="1720446"/>
            <a:ext cx="4972450" cy="3155979"/>
          </a:xfrm>
          <a:prstGeom prst="rect">
            <a:avLst/>
          </a:prstGeom>
        </p:spPr>
        <p:txBody>
          <a:bodyPr spcFirstLastPara="1" wrap="square" lIns="91425" tIns="91425" rIns="91425" bIns="91425" anchor="t" anchorCtr="0">
            <a:noAutofit/>
          </a:bodyPr>
          <a:lstStyle/>
          <a:p>
            <a:pPr marL="152400" indent="0">
              <a:buNone/>
            </a:pPr>
            <a:r>
              <a:rPr lang="en-US" sz="2000" dirty="0">
                <a:latin typeface="Times New Roman" panose="02020603050405020304" pitchFamily="18" charset="0"/>
                <a:cs typeface="Times New Roman" panose="02020603050405020304" pitchFamily="18" charset="0"/>
              </a:rPr>
              <a:t>- Lookup Batch of </a:t>
            </a:r>
            <a:r>
              <a:rPr lang="en-US" sz="2000" dirty="0" err="1">
                <a:latin typeface="Times New Roman" panose="02020603050405020304" pitchFamily="18" charset="0"/>
                <a:cs typeface="Times New Roman" panose="02020603050405020304" pitchFamily="18" charset="0"/>
              </a:rPr>
              <a:t>goods’s</a:t>
            </a:r>
            <a:r>
              <a:rPr lang="en-US" sz="2000" dirty="0">
                <a:latin typeface="Times New Roman" panose="02020603050405020304" pitchFamily="18" charset="0"/>
                <a:cs typeface="Times New Roman" panose="02020603050405020304" pitchFamily="18" charset="0"/>
              </a:rPr>
              <a:t> information: Each product after being released from stock is packaged and the packaging contains product information and batch of product. </a:t>
            </a:r>
          </a:p>
          <a:p>
            <a:pPr marL="152400" indent="0">
              <a:buNone/>
            </a:pPr>
            <a:endParaRPr lang="en-US" sz="2000" dirty="0">
              <a:latin typeface="Times New Roman" panose="02020603050405020304" pitchFamily="18" charset="0"/>
              <a:cs typeface="Times New Roman" panose="02020603050405020304" pitchFamily="18" charset="0"/>
            </a:endParaRP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31"/>
          <p:cNvPicPr preferRelativeResize="0">
            <a:picLocks noGrp="1"/>
          </p:cNvPicPr>
          <p:nvPr>
            <p:ph type="pic" idx="2"/>
          </p:nvPr>
        </p:nvPicPr>
        <p:blipFill rotWithShape="1">
          <a:blip r:embed="rId3">
            <a:alphaModFix/>
          </a:blip>
          <a:srcRect l="32865" r="-2717"/>
          <a:stretch/>
        </p:blipFill>
        <p:spPr>
          <a:xfrm>
            <a:off x="5784425" y="-183675"/>
            <a:ext cx="4801200" cy="4801200"/>
          </a:xfrm>
          <a:prstGeom prst="ellipse">
            <a:avLst/>
          </a:prstGeom>
        </p:spPr>
      </p:pic>
    </p:spTree>
    <p:extLst>
      <p:ext uri="{BB962C8B-B14F-4D97-AF65-F5344CB8AC3E}">
        <p14:creationId xmlns:p14="http://schemas.microsoft.com/office/powerpoint/2010/main" val="726065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 calcmode="lin" valueType="num">
                                      <p:cBhvr additive="base">
                                        <p:cTn id="7" dur="500" fill="hold"/>
                                        <p:tgtEl>
                                          <p:spTgt spid="11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885927" y="3555463"/>
            <a:ext cx="7128520"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Lookup information of product</a:t>
            </a:r>
          </a:p>
        </p:txBody>
      </p:sp>
      <p:pic>
        <p:nvPicPr>
          <p:cNvPr id="3" name="Picture 2" descr="Không có mô tả.">
            <a:extLst>
              <a:ext uri="{FF2B5EF4-FFF2-40B4-BE49-F238E27FC236}">
                <a16:creationId xmlns:a16="http://schemas.microsoft.com/office/drawing/2014/main" id="{C4917536-4FE4-20AB-1CF2-2CCC987259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926" y="1683157"/>
            <a:ext cx="7128520" cy="1872306"/>
          </a:xfrm>
          <a:prstGeom prst="rect">
            <a:avLst/>
          </a:prstGeom>
          <a:noFill/>
          <a:ln>
            <a:noFill/>
          </a:ln>
        </p:spPr>
      </p:pic>
    </p:spTree>
    <p:extLst>
      <p:ext uri="{BB962C8B-B14F-4D97-AF65-F5344CB8AC3E}">
        <p14:creationId xmlns:p14="http://schemas.microsoft.com/office/powerpoint/2010/main" val="29427653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30"/>
          <p:cNvSpPr/>
          <p:nvPr/>
        </p:nvSpPr>
        <p:spPr>
          <a:xfrm>
            <a:off x="-1746900" y="1286850"/>
            <a:ext cx="5143500" cy="514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txBox="1">
            <a:spLocks noGrp="1"/>
          </p:cNvSpPr>
          <p:nvPr>
            <p:ph type="title"/>
          </p:nvPr>
        </p:nvSpPr>
        <p:spPr>
          <a:xfrm>
            <a:off x="3546600" y="1000500"/>
            <a:ext cx="5422800" cy="572700"/>
          </a:xfrm>
          <a:prstGeom prst="rect">
            <a:avLst/>
          </a:prstGeom>
        </p:spPr>
        <p:txBody>
          <a:bodyPr spcFirstLastPara="1" wrap="square" lIns="91425" tIns="91425" rIns="91425" bIns="91425" anchor="t" anchorCtr="0">
            <a:noAutofit/>
          </a:bodyPr>
          <a:lstStyle/>
          <a:p>
            <a:r>
              <a:rPr lang="en-US" dirty="0"/>
              <a:t>5.1.1 Good Movement </a:t>
            </a:r>
            <a:br>
              <a:rPr lang="en-US" dirty="0"/>
            </a:br>
            <a:endParaRPr sz="3000" dirty="0"/>
          </a:p>
        </p:txBody>
      </p:sp>
      <p:sp>
        <p:nvSpPr>
          <p:cNvPr id="1151" name="Google Shape;1151;p30"/>
          <p:cNvSpPr/>
          <p:nvPr/>
        </p:nvSpPr>
        <p:spPr>
          <a:xfrm>
            <a:off x="7196225" y="-332575"/>
            <a:ext cx="777600" cy="7776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0"/>
          <p:cNvGrpSpPr/>
          <p:nvPr/>
        </p:nvGrpSpPr>
        <p:grpSpPr>
          <a:xfrm>
            <a:off x="8971500" y="4190175"/>
            <a:ext cx="172500" cy="972600"/>
            <a:chOff x="-46575" y="2015400"/>
            <a:chExt cx="172500" cy="972600"/>
          </a:xfrm>
        </p:grpSpPr>
        <p:sp>
          <p:nvSpPr>
            <p:cNvPr id="1153" name="Google Shape;1153;p30"/>
            <p:cNvSpPr/>
            <p:nvPr/>
          </p:nvSpPr>
          <p:spPr>
            <a:xfrm rot="-5400000">
              <a:off x="-4657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rot="-5400000">
              <a:off x="-4657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rot="-5400000">
              <a:off x="-4657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rot="-5400000">
              <a:off x="-4657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rot="-5400000">
              <a:off x="-4657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rot="-5400000">
              <a:off x="-4657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0"/>
            <p:cNvSpPr/>
            <p:nvPr/>
          </p:nvSpPr>
          <p:spPr>
            <a:xfrm rot="-5400000">
              <a:off x="-4657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0"/>
            <p:cNvSpPr/>
            <p:nvPr/>
          </p:nvSpPr>
          <p:spPr>
            <a:xfrm rot="-5400000">
              <a:off x="-4657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0"/>
            <p:cNvSpPr/>
            <p:nvPr/>
          </p:nvSpPr>
          <p:spPr>
            <a:xfrm rot="-5400000">
              <a:off x="-4657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0"/>
            <p:cNvSpPr/>
            <p:nvPr/>
          </p:nvSpPr>
          <p:spPr>
            <a:xfrm rot="-5400000">
              <a:off x="67725" y="29298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0"/>
            <p:cNvSpPr/>
            <p:nvPr/>
          </p:nvSpPr>
          <p:spPr>
            <a:xfrm rot="-5400000">
              <a:off x="67725" y="28155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0"/>
            <p:cNvSpPr/>
            <p:nvPr/>
          </p:nvSpPr>
          <p:spPr>
            <a:xfrm rot="-5400000">
              <a:off x="67725" y="27012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0"/>
            <p:cNvSpPr/>
            <p:nvPr/>
          </p:nvSpPr>
          <p:spPr>
            <a:xfrm rot="-5400000">
              <a:off x="67725" y="25869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0"/>
            <p:cNvSpPr/>
            <p:nvPr/>
          </p:nvSpPr>
          <p:spPr>
            <a:xfrm rot="-5400000">
              <a:off x="67725" y="24726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0"/>
            <p:cNvSpPr/>
            <p:nvPr/>
          </p:nvSpPr>
          <p:spPr>
            <a:xfrm rot="-5400000">
              <a:off x="67725" y="23583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0"/>
            <p:cNvSpPr/>
            <p:nvPr/>
          </p:nvSpPr>
          <p:spPr>
            <a:xfrm rot="-5400000">
              <a:off x="67725" y="22440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0"/>
            <p:cNvSpPr/>
            <p:nvPr/>
          </p:nvSpPr>
          <p:spPr>
            <a:xfrm rot="-5400000">
              <a:off x="67725" y="21297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0"/>
            <p:cNvSpPr/>
            <p:nvPr/>
          </p:nvSpPr>
          <p:spPr>
            <a:xfrm rot="-5400000">
              <a:off x="67725" y="2015400"/>
              <a:ext cx="58200" cy="5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290FDFC-776D-C302-125D-1FB70D19B8EF}"/>
              </a:ext>
            </a:extLst>
          </p:cNvPr>
          <p:cNvSpPr txBox="1"/>
          <p:nvPr/>
        </p:nvSpPr>
        <p:spPr>
          <a:xfrm>
            <a:off x="3546600" y="1709919"/>
            <a:ext cx="5063771" cy="2375330"/>
          </a:xfrm>
          <a:prstGeom prst="rect">
            <a:avLst/>
          </a:prstGeom>
          <a:noFill/>
        </p:spPr>
        <p:txBody>
          <a:bodyPr wrap="square">
            <a:spAutoFit/>
          </a:bodyPr>
          <a:lstStyle/>
          <a:p>
            <a:pPr>
              <a:lnSpc>
                <a:spcPct val="107000"/>
              </a:lnSpc>
              <a:spcAft>
                <a:spcPts val="800"/>
              </a:spcAft>
            </a:pPr>
            <a:r>
              <a:rPr lang="en-US" sz="2000" dirty="0">
                <a:latin typeface="Times New Roman" panose="02020603050405020304" pitchFamily="18" charset="0"/>
                <a:cs typeface="Times New Roman" panose="02020603050405020304" pitchFamily="18" charset="0"/>
              </a:rPr>
              <a:t>Good movement refers to the physical transfer or relocation of goods within warehouse environment. It involves the movement of products from one location to another, such as from a supplier to a warehouse, between warehouses, or from a warehouse to the end customer.</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Placeholder 4" descr="A picture containing sky, outdoor, boat, freight transport&#10;&#10;Description automatically generated">
            <a:extLst>
              <a:ext uri="{FF2B5EF4-FFF2-40B4-BE49-F238E27FC236}">
                <a16:creationId xmlns:a16="http://schemas.microsoft.com/office/drawing/2014/main" id="{88D66AAD-70D8-C135-7546-05AB207B57A7}"/>
              </a:ext>
            </a:extLst>
          </p:cNvPr>
          <p:cNvPicPr>
            <a:picLocks noGrp="1" noChangeAspect="1"/>
          </p:cNvPicPr>
          <p:nvPr>
            <p:ph type="pic" idx="2"/>
          </p:nvPr>
        </p:nvPicPr>
        <p:blipFill>
          <a:blip r:embed="rId3"/>
          <a:srcRect l="12467" r="12467"/>
          <a:stretch>
            <a:fillRect/>
          </a:stretch>
        </p:blipFill>
        <p:spPr/>
      </p:pic>
    </p:spTree>
    <p:extLst>
      <p:ext uri="{BB962C8B-B14F-4D97-AF65-F5344CB8AC3E}">
        <p14:creationId xmlns:p14="http://schemas.microsoft.com/office/powerpoint/2010/main" val="2926422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32"/>
          <p:cNvSpPr txBox="1">
            <a:spLocks noGrp="1"/>
          </p:cNvSpPr>
          <p:nvPr>
            <p:ph type="title"/>
          </p:nvPr>
        </p:nvSpPr>
        <p:spPr>
          <a:xfrm>
            <a:off x="5156462" y="3013239"/>
            <a:ext cx="4553088" cy="18886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latin typeface="Times New Roman" panose="02020603050405020304" pitchFamily="18" charset="0"/>
                <a:ea typeface="Calibri" panose="020F0502020204030204" pitchFamily="34" charset="0"/>
              </a:rPr>
              <a:t>Warehouse management </a:t>
            </a:r>
            <a:br>
              <a:rPr lang="en-US" sz="4000" b="1" dirty="0">
                <a:latin typeface="Times New Roman" panose="02020603050405020304" pitchFamily="18" charset="0"/>
                <a:ea typeface="Calibri" panose="020F0502020204030204" pitchFamily="34" charset="0"/>
              </a:rPr>
            </a:br>
            <a:r>
              <a:rPr lang="en-US" sz="4000" b="1" dirty="0">
                <a:latin typeface="Times New Roman" panose="02020603050405020304" pitchFamily="18" charset="0"/>
                <a:ea typeface="Calibri" panose="020F0502020204030204" pitchFamily="34" charset="0"/>
              </a:rPr>
              <a:t>process</a:t>
            </a:r>
            <a:endParaRPr sz="4000" dirty="0"/>
          </a:p>
        </p:txBody>
      </p:sp>
      <p:sp>
        <p:nvSpPr>
          <p:cNvPr id="1185" name="Google Shape;1185;p32"/>
          <p:cNvSpPr txBox="1">
            <a:spLocks noGrp="1"/>
          </p:cNvSpPr>
          <p:nvPr>
            <p:ph type="title" idx="3"/>
          </p:nvPr>
        </p:nvSpPr>
        <p:spPr>
          <a:xfrm>
            <a:off x="5439905" y="1451211"/>
            <a:ext cx="2158100" cy="13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5.4</a:t>
            </a:r>
            <a:endParaRPr dirty="0"/>
          </a:p>
        </p:txBody>
      </p:sp>
      <p:sp>
        <p:nvSpPr>
          <p:cNvPr id="1186" name="Google Shape;1186;p32"/>
          <p:cNvSpPr/>
          <p:nvPr/>
        </p:nvSpPr>
        <p:spPr>
          <a:xfrm>
            <a:off x="-5688300" y="-3476675"/>
            <a:ext cx="10020000" cy="10020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Placeholder 22">
            <a:extLst>
              <a:ext uri="{FF2B5EF4-FFF2-40B4-BE49-F238E27FC236}">
                <a16:creationId xmlns:a16="http://schemas.microsoft.com/office/drawing/2014/main" id="{8EDA048C-0B39-8650-E2CB-A74FF5F680DA}"/>
              </a:ext>
            </a:extLst>
          </p:cNvPr>
          <p:cNvPicPr>
            <a:picLocks noGrp="1" noChangeAspect="1"/>
          </p:cNvPicPr>
          <p:nvPr>
            <p:ph type="pic" idx="2"/>
          </p:nvPr>
        </p:nvPicPr>
        <p:blipFill>
          <a:blip r:embed="rId3"/>
          <a:srcRect l="16699" r="16699"/>
          <a:stretch>
            <a:fillRect/>
          </a:stretch>
        </p:blipFill>
        <p:spPr/>
      </p:pic>
    </p:spTree>
    <p:extLst>
      <p:ext uri="{BB962C8B-B14F-4D97-AF65-F5344CB8AC3E}">
        <p14:creationId xmlns:p14="http://schemas.microsoft.com/office/powerpoint/2010/main" val="199856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C7BC82-6754-A54A-D02F-8A777D4743FC}"/>
              </a:ext>
            </a:extLst>
          </p:cNvPr>
          <p:cNvPicPr>
            <a:picLocks noChangeAspect="1"/>
          </p:cNvPicPr>
          <p:nvPr/>
        </p:nvPicPr>
        <p:blipFill>
          <a:blip r:embed="rId2"/>
          <a:stretch>
            <a:fillRect/>
          </a:stretch>
        </p:blipFill>
        <p:spPr>
          <a:xfrm>
            <a:off x="188258" y="107741"/>
            <a:ext cx="8767483" cy="4928018"/>
          </a:xfrm>
          <a:prstGeom prst="rect">
            <a:avLst/>
          </a:prstGeom>
        </p:spPr>
      </p:pic>
    </p:spTree>
    <p:extLst>
      <p:ext uri="{BB962C8B-B14F-4D97-AF65-F5344CB8AC3E}">
        <p14:creationId xmlns:p14="http://schemas.microsoft.com/office/powerpoint/2010/main" val="111711296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8DF384-196D-DDC2-AD83-DF41BE101CF6}"/>
              </a:ext>
            </a:extLst>
          </p:cNvPr>
          <p:cNvPicPr>
            <a:picLocks noChangeAspect="1"/>
          </p:cNvPicPr>
          <p:nvPr/>
        </p:nvPicPr>
        <p:blipFill>
          <a:blip r:embed="rId2"/>
          <a:stretch>
            <a:fillRect/>
          </a:stretch>
        </p:blipFill>
        <p:spPr>
          <a:xfrm>
            <a:off x="493059" y="107853"/>
            <a:ext cx="8373035" cy="4927793"/>
          </a:xfrm>
          <a:prstGeom prst="rect">
            <a:avLst/>
          </a:prstGeom>
        </p:spPr>
      </p:pic>
    </p:spTree>
    <p:extLst>
      <p:ext uri="{BB962C8B-B14F-4D97-AF65-F5344CB8AC3E}">
        <p14:creationId xmlns:p14="http://schemas.microsoft.com/office/powerpoint/2010/main" val="241379247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AC33B8-80BD-47E1-12D8-A95919B7D86A}"/>
              </a:ext>
            </a:extLst>
          </p:cNvPr>
          <p:cNvPicPr>
            <a:picLocks noChangeAspect="1"/>
          </p:cNvPicPr>
          <p:nvPr/>
        </p:nvPicPr>
        <p:blipFill>
          <a:blip r:embed="rId2"/>
          <a:stretch>
            <a:fillRect/>
          </a:stretch>
        </p:blipFill>
        <p:spPr>
          <a:xfrm>
            <a:off x="331243" y="293961"/>
            <a:ext cx="8481513" cy="4690416"/>
          </a:xfrm>
          <a:prstGeom prst="rect">
            <a:avLst/>
          </a:prstGeom>
        </p:spPr>
      </p:pic>
    </p:spTree>
    <p:extLst>
      <p:ext uri="{BB962C8B-B14F-4D97-AF65-F5344CB8AC3E}">
        <p14:creationId xmlns:p14="http://schemas.microsoft.com/office/powerpoint/2010/main" val="40864762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E5A03-4038-FEE5-7758-E3676722EE7B}"/>
              </a:ext>
            </a:extLst>
          </p:cNvPr>
          <p:cNvPicPr>
            <a:picLocks noChangeAspect="1"/>
          </p:cNvPicPr>
          <p:nvPr/>
        </p:nvPicPr>
        <p:blipFill>
          <a:blip r:embed="rId2"/>
          <a:stretch>
            <a:fillRect/>
          </a:stretch>
        </p:blipFill>
        <p:spPr>
          <a:xfrm>
            <a:off x="344896" y="206188"/>
            <a:ext cx="8454207" cy="4661647"/>
          </a:xfrm>
          <a:prstGeom prst="rect">
            <a:avLst/>
          </a:prstGeom>
        </p:spPr>
      </p:pic>
    </p:spTree>
    <p:extLst>
      <p:ext uri="{BB962C8B-B14F-4D97-AF65-F5344CB8AC3E}">
        <p14:creationId xmlns:p14="http://schemas.microsoft.com/office/powerpoint/2010/main" val="62643604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AD089C-5699-D3DC-7072-DC8460B6032E}"/>
              </a:ext>
            </a:extLst>
          </p:cNvPr>
          <p:cNvPicPr>
            <a:picLocks noChangeAspect="1"/>
          </p:cNvPicPr>
          <p:nvPr/>
        </p:nvPicPr>
        <p:blipFill>
          <a:blip r:embed="rId2"/>
          <a:stretch>
            <a:fillRect/>
          </a:stretch>
        </p:blipFill>
        <p:spPr>
          <a:xfrm>
            <a:off x="187099" y="304800"/>
            <a:ext cx="8769801" cy="4527175"/>
          </a:xfrm>
          <a:prstGeom prst="rect">
            <a:avLst/>
          </a:prstGeom>
        </p:spPr>
      </p:pic>
    </p:spTree>
    <p:extLst>
      <p:ext uri="{BB962C8B-B14F-4D97-AF65-F5344CB8AC3E}">
        <p14:creationId xmlns:p14="http://schemas.microsoft.com/office/powerpoint/2010/main" val="203509784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96;p33">
            <a:extLst>
              <a:ext uri="{FF2B5EF4-FFF2-40B4-BE49-F238E27FC236}">
                <a16:creationId xmlns:a16="http://schemas.microsoft.com/office/drawing/2014/main" id="{CF07AF3E-49F7-03FA-A494-A8C1FB161CE3}"/>
              </a:ext>
            </a:extLst>
          </p:cNvPr>
          <p:cNvSpPr txBox="1">
            <a:spLocks noGrp="1"/>
          </p:cNvSpPr>
          <p:nvPr>
            <p:ph type="subTitle" idx="1"/>
          </p:nvPr>
        </p:nvSpPr>
        <p:spPr>
          <a:xfrm>
            <a:off x="885927" y="3555463"/>
            <a:ext cx="7128520"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Picking Wave in Odoo</a:t>
            </a:r>
          </a:p>
        </p:txBody>
      </p:sp>
      <p:pic>
        <p:nvPicPr>
          <p:cNvPr id="2" name="Hình ảnh 1" descr="Ảnh có chứa văn bản, ảnh chụp màn hình, Phông chữ, số&#10;&#10;Mô tả được tạo tự động">
            <a:extLst>
              <a:ext uri="{FF2B5EF4-FFF2-40B4-BE49-F238E27FC236}">
                <a16:creationId xmlns:a16="http://schemas.microsoft.com/office/drawing/2014/main" id="{5599CF13-6577-D775-68D6-9ADAF68630BB}"/>
              </a:ext>
            </a:extLst>
          </p:cNvPr>
          <p:cNvPicPr>
            <a:picLocks noChangeAspect="1"/>
          </p:cNvPicPr>
          <p:nvPr/>
        </p:nvPicPr>
        <p:blipFill>
          <a:blip r:embed="rId2"/>
          <a:stretch>
            <a:fillRect/>
          </a:stretch>
        </p:blipFill>
        <p:spPr>
          <a:xfrm>
            <a:off x="820271" y="1040820"/>
            <a:ext cx="7194176" cy="2541020"/>
          </a:xfrm>
          <a:prstGeom prst="rect">
            <a:avLst/>
          </a:prstGeom>
        </p:spPr>
      </p:pic>
    </p:spTree>
    <p:extLst>
      <p:ext uri="{BB962C8B-B14F-4D97-AF65-F5344CB8AC3E}">
        <p14:creationId xmlns:p14="http://schemas.microsoft.com/office/powerpoint/2010/main" val="2862605191"/>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descr="Ảnh có chứa văn bản, ảnh chụp màn hình, biểu đồ, Phông chữ&#10;&#10;Mô tả được tạo tự động">
            <a:extLst>
              <a:ext uri="{FF2B5EF4-FFF2-40B4-BE49-F238E27FC236}">
                <a16:creationId xmlns:a16="http://schemas.microsoft.com/office/drawing/2014/main" id="{4C43D966-BB71-D9CA-8158-7A241693A289}"/>
              </a:ext>
            </a:extLst>
          </p:cNvPr>
          <p:cNvPicPr>
            <a:picLocks noChangeAspect="1"/>
          </p:cNvPicPr>
          <p:nvPr/>
        </p:nvPicPr>
        <p:blipFill>
          <a:blip r:embed="rId2"/>
          <a:stretch>
            <a:fillRect/>
          </a:stretch>
        </p:blipFill>
        <p:spPr>
          <a:xfrm>
            <a:off x="645384" y="603981"/>
            <a:ext cx="7691792" cy="3386653"/>
          </a:xfrm>
          <a:prstGeom prst="rect">
            <a:avLst/>
          </a:prstGeom>
        </p:spPr>
      </p:pic>
      <p:sp>
        <p:nvSpPr>
          <p:cNvPr id="4" name="Google Shape;1196;p33">
            <a:extLst>
              <a:ext uri="{FF2B5EF4-FFF2-40B4-BE49-F238E27FC236}">
                <a16:creationId xmlns:a16="http://schemas.microsoft.com/office/drawing/2014/main" id="{72680D68-C0E9-CC5F-3562-0148317C0F48}"/>
              </a:ext>
            </a:extLst>
          </p:cNvPr>
          <p:cNvSpPr txBox="1">
            <a:spLocks noGrp="1"/>
          </p:cNvSpPr>
          <p:nvPr>
            <p:ph type="subTitle" idx="1"/>
          </p:nvPr>
        </p:nvSpPr>
        <p:spPr>
          <a:xfrm>
            <a:off x="645384" y="3992302"/>
            <a:ext cx="7691792"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Dashboard for all types plan movement in the warehouse and </a:t>
            </a:r>
            <a:r>
              <a:rPr lang="en-US" dirty="0" err="1">
                <a:latin typeface="Times New Roman" panose="02020603050405020304" pitchFamily="18" charset="0"/>
                <a:cs typeface="Times New Roman" panose="02020603050405020304" pitchFamily="18" charset="0"/>
              </a:rPr>
              <a:t>DropShiping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2690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1" descr="Ảnh có chứa văn bản, ảnh chụp màn hình, biểu đồ, thiết kế&#10;&#10;Mô tả được tạo tự động">
            <a:extLst>
              <a:ext uri="{FF2B5EF4-FFF2-40B4-BE49-F238E27FC236}">
                <a16:creationId xmlns:a16="http://schemas.microsoft.com/office/drawing/2014/main" id="{E3662970-AF0D-F8C8-DCE5-DC4032C56DBA}"/>
              </a:ext>
            </a:extLst>
          </p:cNvPr>
          <p:cNvPicPr>
            <a:picLocks noChangeAspect="1"/>
          </p:cNvPicPr>
          <p:nvPr/>
        </p:nvPicPr>
        <p:blipFill>
          <a:blip r:embed="rId2"/>
          <a:stretch>
            <a:fillRect/>
          </a:stretch>
        </p:blipFill>
        <p:spPr>
          <a:xfrm>
            <a:off x="699174" y="619549"/>
            <a:ext cx="7360097" cy="3285223"/>
          </a:xfrm>
          <a:prstGeom prst="rect">
            <a:avLst/>
          </a:prstGeom>
        </p:spPr>
      </p:pic>
      <p:sp>
        <p:nvSpPr>
          <p:cNvPr id="4" name="Google Shape;1196;p33">
            <a:extLst>
              <a:ext uri="{FF2B5EF4-FFF2-40B4-BE49-F238E27FC236}">
                <a16:creationId xmlns:a16="http://schemas.microsoft.com/office/drawing/2014/main" id="{72680D68-C0E9-CC5F-3562-0148317C0F48}"/>
              </a:ext>
            </a:extLst>
          </p:cNvPr>
          <p:cNvSpPr txBox="1">
            <a:spLocks noGrp="1"/>
          </p:cNvSpPr>
          <p:nvPr>
            <p:ph type="subTitle" idx="1"/>
          </p:nvPr>
        </p:nvSpPr>
        <p:spPr>
          <a:xfrm>
            <a:off x="986044" y="3928441"/>
            <a:ext cx="6786355" cy="54721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Dashboard for all types plan movement in the warehouse and Drop </a:t>
            </a:r>
            <a:r>
              <a:rPr lang="en-US" dirty="0" err="1">
                <a:latin typeface="Times New Roman" panose="02020603050405020304" pitchFamily="18" charset="0"/>
                <a:cs typeface="Times New Roman" panose="02020603050405020304" pitchFamily="18" charset="0"/>
              </a:rPr>
              <a:t>Shiping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64364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A4D2-9829-2F33-078E-B41A96F16CD3}"/>
              </a:ext>
            </a:extLst>
          </p:cNvPr>
          <p:cNvSpPr>
            <a:spLocks noGrp="1"/>
          </p:cNvSpPr>
          <p:nvPr>
            <p:ph type="title"/>
          </p:nvPr>
        </p:nvSpPr>
        <p:spPr/>
        <p:txBody>
          <a:bodyPr/>
          <a:lstStyle/>
          <a:p>
            <a:r>
              <a:rPr lang="en-US" dirty="0"/>
              <a:t>References:</a:t>
            </a:r>
          </a:p>
        </p:txBody>
      </p:sp>
      <p:sp>
        <p:nvSpPr>
          <p:cNvPr id="3" name="Subtitle 2">
            <a:extLst>
              <a:ext uri="{FF2B5EF4-FFF2-40B4-BE49-F238E27FC236}">
                <a16:creationId xmlns:a16="http://schemas.microsoft.com/office/drawing/2014/main" id="{0D5747DC-FCBB-0824-324F-C0540DFB1C64}"/>
              </a:ext>
            </a:extLst>
          </p:cNvPr>
          <p:cNvSpPr>
            <a:spLocks noGrp="1"/>
          </p:cNvSpPr>
          <p:nvPr>
            <p:ph type="subTitle" idx="1"/>
          </p:nvPr>
        </p:nvSpPr>
        <p:spPr>
          <a:xfrm>
            <a:off x="713364" y="1891150"/>
            <a:ext cx="4639800" cy="2352000"/>
          </a:xfrm>
        </p:spPr>
        <p:txBody>
          <a:bodyPr/>
          <a:lstStyle/>
          <a:p>
            <a:pPr marL="152400" indent="0">
              <a:buNone/>
            </a:pPr>
            <a:r>
              <a:rPr lang="en-US" sz="1800" dirty="0">
                <a:solidFill>
                  <a:schemeClr val="dk1"/>
                </a:solidFill>
                <a:latin typeface="Times New Roman" panose="02020603050405020304" pitchFamily="18" charset="0"/>
                <a:cs typeface="Times New Roman" panose="02020603050405020304" pitchFamily="18" charset="0"/>
              </a:rPr>
              <a:t>PGS.TS Nguyễn </a:t>
            </a:r>
            <a:r>
              <a:rPr lang="en-US" sz="1800" dirty="0" err="1">
                <a:solidFill>
                  <a:schemeClr val="dk1"/>
                </a:solidFill>
                <a:latin typeface="Times New Roman" panose="02020603050405020304" pitchFamily="18" charset="0"/>
                <a:cs typeface="Times New Roman" panose="02020603050405020304" pitchFamily="18" charset="0"/>
              </a:rPr>
              <a:t>Đình</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Thuân</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Ths</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Đỗ</a:t>
            </a:r>
            <a:r>
              <a:rPr lang="en-US" sz="1800" dirty="0">
                <a:solidFill>
                  <a:schemeClr val="dk1"/>
                </a:solidFill>
                <a:latin typeface="Times New Roman" panose="02020603050405020304" pitchFamily="18" charset="0"/>
                <a:cs typeface="Times New Roman" panose="02020603050405020304" pitchFamily="18" charset="0"/>
              </a:rPr>
              <a:t> Duy Thanh, </a:t>
            </a:r>
            <a:r>
              <a:rPr lang="en-US" sz="1800" dirty="0" err="1">
                <a:solidFill>
                  <a:schemeClr val="dk1"/>
                </a:solidFill>
                <a:latin typeface="Times New Roman" panose="02020603050405020304" pitchFamily="18" charset="0"/>
                <a:cs typeface="Times New Roman" panose="02020603050405020304" pitchFamily="18" charset="0"/>
              </a:rPr>
              <a:t>Hoạch</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định</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nguồn</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lực</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doanh</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nghiệp</a:t>
            </a:r>
            <a:r>
              <a:rPr lang="en-US" sz="1800" dirty="0">
                <a:solidFill>
                  <a:schemeClr val="dk1"/>
                </a:solidFill>
                <a:latin typeface="Times New Roman" panose="02020603050405020304" pitchFamily="18" charset="0"/>
                <a:cs typeface="Times New Roman" panose="02020603050405020304" pitchFamily="18" charset="0"/>
              </a:rPr>
              <a:t> - ERP, published in 2016.</a:t>
            </a:r>
          </a:p>
          <a:p>
            <a:endParaRPr lang="en-US" sz="1800" dirty="0">
              <a:latin typeface="Times New Roman" panose="02020603050405020304" pitchFamily="18" charset="0"/>
              <a:cs typeface="Times New Roman" panose="02020603050405020304" pitchFamily="18" charset="0"/>
            </a:endParaRPr>
          </a:p>
        </p:txBody>
      </p:sp>
      <p:pic>
        <p:nvPicPr>
          <p:cNvPr id="6" name="Picture Placeholder 5" descr="A picture containing text, screenshot, font, publication&#10;&#10;Description automatically generated">
            <a:extLst>
              <a:ext uri="{FF2B5EF4-FFF2-40B4-BE49-F238E27FC236}">
                <a16:creationId xmlns:a16="http://schemas.microsoft.com/office/drawing/2014/main" id="{19C1933B-38DE-D269-BAE2-93A7E0AE2FC2}"/>
              </a:ext>
            </a:extLst>
          </p:cNvPr>
          <p:cNvPicPr>
            <a:picLocks noGrp="1" noChangeAspect="1"/>
          </p:cNvPicPr>
          <p:nvPr>
            <p:ph type="pic" idx="2"/>
          </p:nvPr>
        </p:nvPicPr>
        <p:blipFill>
          <a:blip r:embed="rId2"/>
          <a:srcRect t="15400" b="15400"/>
          <a:stretch>
            <a:fillRect/>
          </a:stretch>
        </p:blipFill>
        <p:spPr>
          <a:xfrm>
            <a:off x="5551343" y="85266"/>
            <a:ext cx="4801200" cy="4801200"/>
          </a:xfrm>
        </p:spPr>
      </p:pic>
    </p:spTree>
    <p:extLst>
      <p:ext uri="{BB962C8B-B14F-4D97-AF65-F5344CB8AC3E}">
        <p14:creationId xmlns:p14="http://schemas.microsoft.com/office/powerpoint/2010/main" val="144520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6;p33">
            <a:extLst>
              <a:ext uri="{FF2B5EF4-FFF2-40B4-BE49-F238E27FC236}">
                <a16:creationId xmlns:a16="http://schemas.microsoft.com/office/drawing/2014/main" id="{05E28292-5870-0634-6EB3-3741C400889E}"/>
              </a:ext>
            </a:extLst>
          </p:cNvPr>
          <p:cNvSpPr txBox="1">
            <a:spLocks noGrp="1"/>
          </p:cNvSpPr>
          <p:nvPr>
            <p:ph type="subTitle" idx="1"/>
          </p:nvPr>
        </p:nvSpPr>
        <p:spPr>
          <a:xfrm>
            <a:off x="170329" y="4222322"/>
            <a:ext cx="8803342" cy="659003"/>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Types of good movement</a:t>
            </a:r>
            <a:endParaRPr dirty="0">
              <a:latin typeface="Times New Roman" panose="02020603050405020304" pitchFamily="18" charset="0"/>
              <a:cs typeface="Times New Roman" panose="02020603050405020304" pitchFamily="18" charset="0"/>
            </a:endParaRPr>
          </a:p>
        </p:txBody>
      </p:sp>
      <p:pic>
        <p:nvPicPr>
          <p:cNvPr id="3" name="Picture 2" descr="A picture containing text, screenshot, diagram, font&#10;&#10;Description automatically generated">
            <a:extLst>
              <a:ext uri="{FF2B5EF4-FFF2-40B4-BE49-F238E27FC236}">
                <a16:creationId xmlns:a16="http://schemas.microsoft.com/office/drawing/2014/main" id="{F4CAFECF-6CBF-4888-82BC-104E09A40AAA}"/>
              </a:ext>
            </a:extLst>
          </p:cNvPr>
          <p:cNvPicPr>
            <a:picLocks noChangeAspect="1"/>
          </p:cNvPicPr>
          <p:nvPr/>
        </p:nvPicPr>
        <p:blipFill>
          <a:blip r:embed="rId2"/>
          <a:stretch>
            <a:fillRect/>
          </a:stretch>
        </p:blipFill>
        <p:spPr>
          <a:xfrm>
            <a:off x="170329" y="859034"/>
            <a:ext cx="8803342" cy="3425432"/>
          </a:xfrm>
          <a:prstGeom prst="rect">
            <a:avLst/>
          </a:prstGeom>
        </p:spPr>
      </p:pic>
    </p:spTree>
    <p:extLst>
      <p:ext uri="{BB962C8B-B14F-4D97-AF65-F5344CB8AC3E}">
        <p14:creationId xmlns:p14="http://schemas.microsoft.com/office/powerpoint/2010/main" val="14444136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2BD090-987F-DC9E-9D8B-CFB16EA7EA6F}"/>
              </a:ext>
            </a:extLst>
          </p:cNvPr>
          <p:cNvPicPr>
            <a:picLocks noChangeAspect="1"/>
          </p:cNvPicPr>
          <p:nvPr/>
        </p:nvPicPr>
        <p:blipFill>
          <a:blip r:embed="rId2"/>
          <a:stretch>
            <a:fillRect/>
          </a:stretch>
        </p:blipFill>
        <p:spPr>
          <a:xfrm>
            <a:off x="1" y="-1"/>
            <a:ext cx="9144000" cy="5172635"/>
          </a:xfrm>
          <a:prstGeom prst="rect">
            <a:avLst/>
          </a:prstGeom>
        </p:spPr>
      </p:pic>
    </p:spTree>
    <p:extLst>
      <p:ext uri="{BB962C8B-B14F-4D97-AF65-F5344CB8AC3E}">
        <p14:creationId xmlns:p14="http://schemas.microsoft.com/office/powerpoint/2010/main" val="20157389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6;p33">
            <a:extLst>
              <a:ext uri="{FF2B5EF4-FFF2-40B4-BE49-F238E27FC236}">
                <a16:creationId xmlns:a16="http://schemas.microsoft.com/office/drawing/2014/main" id="{05E28292-5870-0634-6EB3-3741C400889E}"/>
              </a:ext>
            </a:extLst>
          </p:cNvPr>
          <p:cNvSpPr txBox="1">
            <a:spLocks noGrp="1"/>
          </p:cNvSpPr>
          <p:nvPr>
            <p:ph type="subTitle" idx="1"/>
          </p:nvPr>
        </p:nvSpPr>
        <p:spPr>
          <a:xfrm>
            <a:off x="673099" y="4367914"/>
            <a:ext cx="7655110" cy="595277"/>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Warehouse transfer are defined in Odoo</a:t>
            </a:r>
            <a:endParaRPr dirty="0">
              <a:latin typeface="Times New Roman" panose="02020603050405020304" pitchFamily="18" charset="0"/>
              <a:cs typeface="Times New Roman" panose="02020603050405020304" pitchFamily="18" charset="0"/>
            </a:endParaRPr>
          </a:p>
        </p:txBody>
      </p:sp>
      <p:pic>
        <p:nvPicPr>
          <p:cNvPr id="4" name="Hình ảnh 1" descr="Ảnh có chứa văn bản, Phông chữ, ảnh chụp màn hình&#10;&#10;Mô tả được tạo tự động">
            <a:extLst>
              <a:ext uri="{FF2B5EF4-FFF2-40B4-BE49-F238E27FC236}">
                <a16:creationId xmlns:a16="http://schemas.microsoft.com/office/drawing/2014/main" id="{10812ECD-A9F7-6F9A-6869-DF9FE68F7159}"/>
              </a:ext>
            </a:extLst>
          </p:cNvPr>
          <p:cNvPicPr>
            <a:picLocks noChangeAspect="1"/>
          </p:cNvPicPr>
          <p:nvPr/>
        </p:nvPicPr>
        <p:blipFill>
          <a:blip r:embed="rId2"/>
          <a:stretch>
            <a:fillRect/>
          </a:stretch>
        </p:blipFill>
        <p:spPr>
          <a:xfrm>
            <a:off x="673099" y="549424"/>
            <a:ext cx="7655111" cy="1329830"/>
          </a:xfrm>
          <a:prstGeom prst="rect">
            <a:avLst/>
          </a:prstGeom>
        </p:spPr>
      </p:pic>
      <p:pic>
        <p:nvPicPr>
          <p:cNvPr id="5" name="Hình ảnh 1" descr="Ảnh có chứa văn bản, Phông chữ, ảnh chụp màn hình&#10;&#10;Mô tả được tạo tự động">
            <a:extLst>
              <a:ext uri="{FF2B5EF4-FFF2-40B4-BE49-F238E27FC236}">
                <a16:creationId xmlns:a16="http://schemas.microsoft.com/office/drawing/2014/main" id="{5E11EABA-C64E-6408-26E7-C55C8D6985ED}"/>
              </a:ext>
            </a:extLst>
          </p:cNvPr>
          <p:cNvPicPr>
            <a:picLocks noChangeAspect="1"/>
          </p:cNvPicPr>
          <p:nvPr/>
        </p:nvPicPr>
        <p:blipFill>
          <a:blip r:embed="rId3"/>
          <a:stretch>
            <a:fillRect/>
          </a:stretch>
        </p:blipFill>
        <p:spPr>
          <a:xfrm>
            <a:off x="652834" y="2061882"/>
            <a:ext cx="7695640" cy="2306032"/>
          </a:xfrm>
          <a:prstGeom prst="rect">
            <a:avLst/>
          </a:prstGeom>
        </p:spPr>
      </p:pic>
    </p:spTree>
    <p:extLst>
      <p:ext uri="{BB962C8B-B14F-4D97-AF65-F5344CB8AC3E}">
        <p14:creationId xmlns:p14="http://schemas.microsoft.com/office/powerpoint/2010/main" val="62890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p:nvPr>
        </p:nvSpPr>
        <p:spPr>
          <a:xfrm>
            <a:off x="694775" y="685197"/>
            <a:ext cx="4701300" cy="88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Goods Receipt </a:t>
            </a:r>
          </a:p>
        </p:txBody>
      </p:sp>
      <p:sp>
        <p:nvSpPr>
          <p:cNvPr id="1177" name="Google Shape;1177;p31"/>
          <p:cNvSpPr txBox="1">
            <a:spLocks noGrp="1"/>
          </p:cNvSpPr>
          <p:nvPr>
            <p:ph type="subTitle" idx="1"/>
          </p:nvPr>
        </p:nvSpPr>
        <p:spPr>
          <a:xfrm>
            <a:off x="694775" y="1571696"/>
            <a:ext cx="4571850" cy="2803079"/>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2000" dirty="0">
                <a:latin typeface="Times New Roman" panose="02020603050405020304" pitchFamily="18" charset="0"/>
                <a:cs typeface="Times New Roman" panose="02020603050405020304" pitchFamily="18" charset="0"/>
              </a:rPr>
              <a:t>Goods receipt refers to the process of recording the receipt of goods or products into a warehouse or inventory system. It involves receiving, inspecting, and verifying the quantity, quality, and condition of the received goods.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78" name="Google Shape;1178;p31"/>
          <p:cNvSpPr/>
          <p:nvPr/>
        </p:nvSpPr>
        <p:spPr>
          <a:xfrm>
            <a:off x="5525525" y="-442575"/>
            <a:ext cx="5319000" cy="5319000"/>
          </a:xfrm>
          <a:prstGeom prst="donut">
            <a:avLst>
              <a:gd name="adj" fmla="val 7424"/>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31"/>
          <p:cNvPicPr preferRelativeResize="0">
            <a:picLocks noGrp="1"/>
          </p:cNvPicPr>
          <p:nvPr>
            <p:ph type="pic" idx="2"/>
          </p:nvPr>
        </p:nvPicPr>
        <p:blipFill rotWithShape="1">
          <a:blip r:embed="rId3">
            <a:alphaModFix/>
          </a:blip>
          <a:srcRect l="32865" r="-2717"/>
          <a:stretch/>
        </p:blipFill>
        <p:spPr>
          <a:xfrm>
            <a:off x="5784425" y="-183675"/>
            <a:ext cx="4801200" cy="48012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barn(inVertical)">
                                      <p:cBhvr>
                                        <p:cTn id="7" dur="500"/>
                                        <p:tgtEl>
                                          <p:spTgt spid="11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 grpId="0" build="p"/>
    </p:bldLst>
  </p:timing>
</p:sld>
</file>

<file path=ppt/theme/theme1.xml><?xml version="1.0" encoding="utf-8"?>
<a:theme xmlns:a="http://schemas.openxmlformats.org/drawingml/2006/main" name="Rental Warehouse Pitch Deck by Slidesgo">
  <a:themeElements>
    <a:clrScheme name="Simple Light">
      <a:dk1>
        <a:srgbClr val="0E2A47"/>
      </a:dk1>
      <a:lt1>
        <a:srgbClr val="F0F0F0"/>
      </a:lt1>
      <a:dk2>
        <a:srgbClr val="E7C22C"/>
      </a:dk2>
      <a:lt2>
        <a:srgbClr val="504646"/>
      </a:lt2>
      <a:accent1>
        <a:srgbClr val="FFFFFF"/>
      </a:accent1>
      <a:accent2>
        <a:srgbClr val="FFFFFF"/>
      </a:accent2>
      <a:accent3>
        <a:srgbClr val="FFFFFF"/>
      </a:accent3>
      <a:accent4>
        <a:srgbClr val="FFFFFF"/>
      </a:accent4>
      <a:accent5>
        <a:srgbClr val="FFFFFF"/>
      </a:accent5>
      <a:accent6>
        <a:srgbClr val="FFFFFF"/>
      </a:accent6>
      <a:hlink>
        <a:srgbClr val="0E2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1545</Words>
  <Application>Microsoft Office PowerPoint</Application>
  <PresentationFormat>On-screen Show (16:9)</PresentationFormat>
  <Paragraphs>130</Paragraphs>
  <Slides>70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Nunito Light</vt:lpstr>
      <vt:lpstr>Roboto Serif ExtraBold</vt:lpstr>
      <vt:lpstr>Arial</vt:lpstr>
      <vt:lpstr>Calibri</vt:lpstr>
      <vt:lpstr>Roboto Serif</vt:lpstr>
      <vt:lpstr>Times New Roman</vt:lpstr>
      <vt:lpstr>Anaheim</vt:lpstr>
      <vt:lpstr>Manrope</vt:lpstr>
      <vt:lpstr>Bebas Neue</vt:lpstr>
      <vt:lpstr>Rental Warehouse Pitch Deck by Slidesgo</vt:lpstr>
      <vt:lpstr>Inventory &amp;  Warehouse Management</vt:lpstr>
      <vt:lpstr>Table of contents</vt:lpstr>
      <vt:lpstr>Inventory Management</vt:lpstr>
      <vt:lpstr>PowerPoint Presentation</vt:lpstr>
      <vt:lpstr>PowerPoint Presentation</vt:lpstr>
      <vt:lpstr>5.1.1 Good Movement  </vt:lpstr>
      <vt:lpstr>PowerPoint Presentation</vt:lpstr>
      <vt:lpstr>PowerPoint Presentation</vt:lpstr>
      <vt:lpstr>Goods Receipt </vt:lpstr>
      <vt:lpstr>Goods Issue </vt:lpstr>
      <vt:lpstr>Change Types </vt:lpstr>
      <vt:lpstr>Stock Transfer</vt:lpstr>
      <vt:lpstr>PowerPoint Presentation</vt:lpstr>
      <vt:lpstr>Drop Shipping </vt:lpstr>
      <vt:lpstr>PowerPoint Presentation</vt:lpstr>
      <vt:lpstr>PowerPoint Presentation</vt:lpstr>
      <vt:lpstr>PowerPoint Presentation</vt:lpstr>
      <vt:lpstr>PowerPoint Presentation</vt:lpstr>
      <vt:lpstr>Cross Docking </vt:lpstr>
      <vt:lpstr>PowerPoint Presentation</vt:lpstr>
      <vt:lpstr>PowerPoint Presentation</vt:lpstr>
      <vt:lpstr>5.1.2 Physical Inventory </vt:lpstr>
      <vt:lpstr>PowerPoint Presentation</vt:lpstr>
      <vt:lpstr>PowerPoint Presentation</vt:lpstr>
      <vt:lpstr>PowerPoint Presentation</vt:lpstr>
      <vt:lpstr>5.1.3 Logistic Strategy </vt:lpstr>
      <vt:lpstr>PowerPoint Presentation</vt:lpstr>
      <vt:lpstr>PowerPoint Presentation</vt:lpstr>
      <vt:lpstr>First In First Out (FIFO) </vt:lpstr>
      <vt:lpstr>PowerPoint Presentation</vt:lpstr>
      <vt:lpstr>Last In First Out (LIFO)</vt:lpstr>
      <vt:lpstr>First Expiry Fỉ r s                                                                                      First Expiry First Out (FEFO) </vt:lpstr>
      <vt:lpstr>PowerPoint Presentation</vt:lpstr>
      <vt:lpstr>5.1.4 Valuation Methods </vt:lpstr>
      <vt:lpstr>Average Price </vt:lpstr>
      <vt:lpstr>PowerPoint Presentation</vt:lpstr>
      <vt:lpstr>Real Price</vt:lpstr>
      <vt:lpstr>PowerPoint Presentation</vt:lpstr>
      <vt:lpstr>Fixed Price </vt:lpstr>
      <vt:lpstr>Organizational structure of the warehouse</vt:lpstr>
      <vt:lpstr>PowerPoint Presentation</vt:lpstr>
      <vt:lpstr>PowerPoint Presentation</vt:lpstr>
      <vt:lpstr>PowerPoint Presentation</vt:lpstr>
      <vt:lpstr>PowerPoint Presentation</vt:lpstr>
      <vt:lpstr>Master Data </vt:lpstr>
      <vt:lpstr>5.3.1 Material master</vt:lpstr>
      <vt:lpstr>PowerPoint Presentation</vt:lpstr>
      <vt:lpstr>PowerPoint Presentation</vt:lpstr>
      <vt:lpstr>5.3.1 Material master</vt:lpstr>
      <vt:lpstr>PowerPoint Presentation</vt:lpstr>
      <vt:lpstr>PowerPoint Presentation</vt:lpstr>
      <vt:lpstr>PowerPoint Presentation</vt:lpstr>
      <vt:lpstr>5.3.2 Logistic Unit</vt:lpstr>
      <vt:lpstr>PowerPoint Presentation</vt:lpstr>
      <vt:lpstr>5.3.3 Batch of goods &amp; Lookup Batch of good’s information – Traceability. </vt:lpstr>
      <vt:lpstr>PowerPoint Presentation</vt:lpstr>
      <vt:lpstr>PowerPoint Presentation</vt:lpstr>
      <vt:lpstr>5.3.3 Batch of goods &amp; Lookup Batch of good’s information – Traceability. </vt:lpstr>
      <vt:lpstr>PowerPoint Presentation</vt:lpstr>
      <vt:lpstr>Warehouse management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 &amp;  Warehouse Management</dc:title>
  <dc:creator>NGOC HUYEN</dc:creator>
  <cp:lastModifiedBy>Nguyễn Ngọc Huyền</cp:lastModifiedBy>
  <cp:revision>6</cp:revision>
  <dcterms:modified xsi:type="dcterms:W3CDTF">2023-05-25T07:34:01Z</dcterms:modified>
</cp:coreProperties>
</file>